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sldIdLst>
    <p:sldId id="263" r:id="rId5"/>
    <p:sldId id="302" r:id="rId6"/>
    <p:sldId id="282" r:id="rId7"/>
    <p:sldId id="305" r:id="rId8"/>
    <p:sldId id="306" r:id="rId9"/>
    <p:sldId id="291" r:id="rId10"/>
    <p:sldId id="292" r:id="rId11"/>
    <p:sldId id="293" r:id="rId12"/>
    <p:sldId id="283" r:id="rId13"/>
    <p:sldId id="284" r:id="rId14"/>
    <p:sldId id="285" r:id="rId15"/>
    <p:sldId id="307" r:id="rId16"/>
    <p:sldId id="301" r:id="rId17"/>
    <p:sldId id="286" r:id="rId18"/>
    <p:sldId id="288" r:id="rId19"/>
    <p:sldId id="298" r:id="rId20"/>
    <p:sldId id="299" r:id="rId21"/>
    <p:sldId id="303" r:id="rId22"/>
    <p:sldId id="304" r:id="rId23"/>
    <p:sldId id="300" r:id="rId24"/>
    <p:sldId id="262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00233-D2C4-2986-76CA-3CECE29280AF}" v="4" dt="2025-03-20T11:37:26.960"/>
    <p1510:client id="{2D78E596-DC2C-1347-96DA-BB6E3B9B824A}" v="173" dt="2025-03-19T13:13:45.236"/>
    <p1510:client id="{5B7757B4-DA75-C10E-7E13-4C52E4D8B520}" v="29" dt="2025-03-19T19:10:12.008"/>
    <p1510:client id="{DDA7E0FD-C09B-CF28-5CFE-E0952BA263FF}" v="14" dt="2025-03-20T13:19:05.646"/>
    <p1510:client id="{E83CD038-020F-4E14-A9A6-AE6C018EC3B4}" v="275" dt="2025-03-18T17:59:14.5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9.xml" Id="rId13" /><Relationship Type="http://schemas.openxmlformats.org/officeDocument/2006/relationships/slide" Target="slides/slide14.xml" Id="rId18" /><Relationship Type="http://schemas.openxmlformats.org/officeDocument/2006/relationships/slide" Target="slides/slide22.xml" Id="rId26" /><Relationship Type="http://schemas.openxmlformats.org/officeDocument/2006/relationships/customXml" Target="../customXml/item3.xml" Id="rId3" /><Relationship Type="http://schemas.openxmlformats.org/officeDocument/2006/relationships/slide" Target="slides/slide17.xml" Id="rId21" /><Relationship Type="http://schemas.openxmlformats.org/officeDocument/2006/relationships/slide" Target="slides/slide3.xml" Id="rId7" /><Relationship Type="http://schemas.openxmlformats.org/officeDocument/2006/relationships/slide" Target="slides/slide8.xml" Id="rId12" /><Relationship Type="http://schemas.openxmlformats.org/officeDocument/2006/relationships/slide" Target="slides/slide13.xml" Id="rId17" /><Relationship Type="http://schemas.openxmlformats.org/officeDocument/2006/relationships/slide" Target="slides/slide21.xml" Id="rId25" /><Relationship Type="http://schemas.microsoft.com/office/2015/10/relationships/revisionInfo" Target="revisionInfo.xml" Id="rId33" /><Relationship Type="http://schemas.openxmlformats.org/officeDocument/2006/relationships/customXml" Target="../customXml/item2.xml" Id="rId2" /><Relationship Type="http://schemas.openxmlformats.org/officeDocument/2006/relationships/slide" Target="slides/slide12.xml" Id="rId16" /><Relationship Type="http://schemas.openxmlformats.org/officeDocument/2006/relationships/slide" Target="slides/slide16.xml" Id="rId20" /><Relationship Type="http://schemas.openxmlformats.org/officeDocument/2006/relationships/viewProps" Target="viewProps.xml" Id="rId29" /><Relationship Type="http://schemas.openxmlformats.org/officeDocument/2006/relationships/customXml" Target="../customXml/item1.xml" Id="rId1" /><Relationship Type="http://schemas.openxmlformats.org/officeDocument/2006/relationships/slide" Target="slides/slide2.xml" Id="rId6" /><Relationship Type="http://schemas.openxmlformats.org/officeDocument/2006/relationships/slide" Target="slides/slide7.xml" Id="rId11" /><Relationship Type="http://schemas.openxmlformats.org/officeDocument/2006/relationships/slide" Target="slides/slide20.xml" Id="rId24" /><Relationship Type="http://schemas.openxmlformats.org/officeDocument/2006/relationships/slide" Target="slides/slide1.xml" Id="rId5" /><Relationship Type="http://schemas.openxmlformats.org/officeDocument/2006/relationships/slide" Target="slides/slide11.xml" Id="rId15" /><Relationship Type="http://schemas.openxmlformats.org/officeDocument/2006/relationships/slide" Target="slides/slide19.xml" Id="rId23" /><Relationship Type="http://schemas.openxmlformats.org/officeDocument/2006/relationships/presProps" Target="presProps.xml" Id="rId28" /><Relationship Type="http://schemas.openxmlformats.org/officeDocument/2006/relationships/slide" Target="slides/slide6.xml" Id="rId10" /><Relationship Type="http://schemas.openxmlformats.org/officeDocument/2006/relationships/slide" Target="slides/slide15.xml" Id="rId19" /><Relationship Type="http://schemas.openxmlformats.org/officeDocument/2006/relationships/tableStyles" Target="tableStyles.xml" Id="rId31" /><Relationship Type="http://schemas.openxmlformats.org/officeDocument/2006/relationships/slideMaster" Target="slideMasters/slideMaster1.xml" Id="rId4" /><Relationship Type="http://schemas.openxmlformats.org/officeDocument/2006/relationships/slide" Target="slides/slide5.xml" Id="rId9" /><Relationship Type="http://schemas.openxmlformats.org/officeDocument/2006/relationships/slide" Target="slides/slide10.xml" Id="rId14" /><Relationship Type="http://schemas.openxmlformats.org/officeDocument/2006/relationships/slide" Target="slides/slide18.xml" Id="rId22" /><Relationship Type="http://schemas.openxmlformats.org/officeDocument/2006/relationships/notesMaster" Target="notesMasters/notesMaster1.xml" Id="rId27" /><Relationship Type="http://schemas.openxmlformats.org/officeDocument/2006/relationships/theme" Target="theme/theme1.xml" Id="rId30" /><Relationship Type="http://schemas.openxmlformats.org/officeDocument/2006/relationships/slide" Target="slides/slide4.xml" Id="rId8" 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4574A3-2E1D-40D1-9B63-D696AA7E94A4}" type="doc">
      <dgm:prSet loTypeId="urn:microsoft.com/office/officeart/2018/2/layout/IconVerticalSolidList" loCatId="icon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87D8E0F-E73D-4A1B-AF54-18AC6EB7C46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Smart Surveillance Predicative AI on Video</a:t>
          </a:r>
        </a:p>
      </dgm:t>
    </dgm:pt>
    <dgm:pt modelId="{FA875832-D613-477E-A707-B6BCF39FDA39}" type="parTrans" cxnId="{E6B7C975-22F4-4F7A-B464-F2A73BE70EC6}">
      <dgm:prSet/>
      <dgm:spPr/>
      <dgm:t>
        <a:bodyPr/>
        <a:lstStyle/>
        <a:p>
          <a:endParaRPr lang="en-US"/>
        </a:p>
      </dgm:t>
    </dgm:pt>
    <dgm:pt modelId="{C3676B38-03E6-4972-9A94-F7D4FFE99A8E}" type="sibTrans" cxnId="{E6B7C975-22F4-4F7A-B464-F2A73BE70EC6}">
      <dgm:prSet/>
      <dgm:spPr/>
      <dgm:t>
        <a:bodyPr/>
        <a:lstStyle/>
        <a:p>
          <a:endParaRPr lang="en-US"/>
        </a:p>
      </dgm:t>
    </dgm:pt>
    <dgm:pt modelId="{BE56F133-ED25-4991-8D9D-CCB8E8D9AA0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Next </a:t>
          </a:r>
          <a:r>
            <a:rPr lang="en-US" dirty="0">
              <a:latin typeface="Calibri"/>
            </a:rPr>
            <a:t>Webinar</a:t>
          </a:r>
          <a:r>
            <a:rPr lang="en-US" dirty="0"/>
            <a:t>:</a:t>
          </a:r>
        </a:p>
        <a:p>
          <a:pPr>
            <a:lnSpc>
              <a:spcPct val="100000"/>
            </a:lnSpc>
          </a:pPr>
          <a:r>
            <a:rPr lang="en-US" dirty="0"/>
            <a:t>March 27, 2025</a:t>
          </a:r>
        </a:p>
      </dgm:t>
    </dgm:pt>
    <dgm:pt modelId="{E5CF04E6-946C-436E-94EF-E1818C71F952}" type="parTrans" cxnId="{9E369AED-3AB6-4C93-A676-806CC829A061}">
      <dgm:prSet/>
      <dgm:spPr/>
      <dgm:t>
        <a:bodyPr/>
        <a:lstStyle/>
        <a:p>
          <a:endParaRPr lang="en-US"/>
        </a:p>
      </dgm:t>
    </dgm:pt>
    <dgm:pt modelId="{1E9BB40F-4366-4648-8DE1-150A7C161281}" type="sibTrans" cxnId="{9E369AED-3AB6-4C93-A676-806CC829A061}">
      <dgm:prSet/>
      <dgm:spPr/>
      <dgm:t>
        <a:bodyPr/>
        <a:lstStyle/>
        <a:p>
          <a:endParaRPr lang="en-US"/>
        </a:p>
      </dgm:t>
    </dgm:pt>
    <dgm:pt modelId="{18FB0CF7-31F6-4D66-A666-67FEEFAB5A83}" type="pres">
      <dgm:prSet presAssocID="{D04574A3-2E1D-40D1-9B63-D696AA7E94A4}" presName="root" presStyleCnt="0">
        <dgm:presLayoutVars>
          <dgm:dir/>
          <dgm:resizeHandles val="exact"/>
        </dgm:presLayoutVars>
      </dgm:prSet>
      <dgm:spPr/>
    </dgm:pt>
    <dgm:pt modelId="{23A9D41B-AEF1-41A9-80E3-531DD77A8A5D}" type="pres">
      <dgm:prSet presAssocID="{D87D8E0F-E73D-4A1B-AF54-18AC6EB7C462}" presName="compNode" presStyleCnt="0"/>
      <dgm:spPr/>
    </dgm:pt>
    <dgm:pt modelId="{45EE817A-6A46-4EB5-B0CA-2C1BA51F6CC9}" type="pres">
      <dgm:prSet presAssocID="{D87D8E0F-E73D-4A1B-AF54-18AC6EB7C462}" presName="bgRect" presStyleLbl="bgShp" presStyleIdx="0" presStyleCnt="2"/>
      <dgm:spPr/>
    </dgm:pt>
    <dgm:pt modelId="{A24B2C3C-4603-48BF-9417-BC30B3B3C643}" type="pres">
      <dgm:prSet presAssocID="{D87D8E0F-E73D-4A1B-AF54-18AC6EB7C46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laybook"/>
        </a:ext>
      </dgm:extLst>
    </dgm:pt>
    <dgm:pt modelId="{B9477030-2B34-4F0D-B00E-F784249E446E}" type="pres">
      <dgm:prSet presAssocID="{D87D8E0F-E73D-4A1B-AF54-18AC6EB7C462}" presName="spaceRect" presStyleCnt="0"/>
      <dgm:spPr/>
    </dgm:pt>
    <dgm:pt modelId="{EA7B07A9-B35C-42CF-AC11-C4D513F8573D}" type="pres">
      <dgm:prSet presAssocID="{D87D8E0F-E73D-4A1B-AF54-18AC6EB7C462}" presName="parTx" presStyleLbl="revTx" presStyleIdx="0" presStyleCnt="2">
        <dgm:presLayoutVars>
          <dgm:chMax val="0"/>
          <dgm:chPref val="0"/>
        </dgm:presLayoutVars>
      </dgm:prSet>
      <dgm:spPr/>
    </dgm:pt>
    <dgm:pt modelId="{985924B7-8C14-474E-B256-9390378A13FB}" type="pres">
      <dgm:prSet presAssocID="{C3676B38-03E6-4972-9A94-F7D4FFE99A8E}" presName="sibTrans" presStyleCnt="0"/>
      <dgm:spPr/>
    </dgm:pt>
    <dgm:pt modelId="{A96F1142-0783-4123-8A77-D742D21083AB}" type="pres">
      <dgm:prSet presAssocID="{BE56F133-ED25-4991-8D9D-CCB8E8D9AA01}" presName="compNode" presStyleCnt="0"/>
      <dgm:spPr/>
    </dgm:pt>
    <dgm:pt modelId="{014B10D8-F121-4304-A1D8-5CF0F923C147}" type="pres">
      <dgm:prSet presAssocID="{BE56F133-ED25-4991-8D9D-CCB8E8D9AA01}" presName="bgRect" presStyleLbl="bgShp" presStyleIdx="1" presStyleCnt="2"/>
      <dgm:spPr/>
    </dgm:pt>
    <dgm:pt modelId="{8A979C22-A5E8-43AD-87A5-0EC3F70A9F90}" type="pres">
      <dgm:prSet presAssocID="{BE56F133-ED25-4991-8D9D-CCB8E8D9AA01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3B12AE44-A7A6-4B27-9C92-F910A4D299A7}" type="pres">
      <dgm:prSet presAssocID="{BE56F133-ED25-4991-8D9D-CCB8E8D9AA01}" presName="spaceRect" presStyleCnt="0"/>
      <dgm:spPr/>
    </dgm:pt>
    <dgm:pt modelId="{0584D587-4B0F-4867-92D3-EDC0F529E47F}" type="pres">
      <dgm:prSet presAssocID="{BE56F133-ED25-4991-8D9D-CCB8E8D9AA01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76A2F234-FF08-4C9B-8158-1CC81ADA5422}" type="presOf" srcId="{D87D8E0F-E73D-4A1B-AF54-18AC6EB7C462}" destId="{EA7B07A9-B35C-42CF-AC11-C4D513F8573D}" srcOrd="0" destOrd="0" presId="urn:microsoft.com/office/officeart/2018/2/layout/IconVerticalSolidList"/>
    <dgm:cxn modelId="{E6B7C975-22F4-4F7A-B464-F2A73BE70EC6}" srcId="{D04574A3-2E1D-40D1-9B63-D696AA7E94A4}" destId="{D87D8E0F-E73D-4A1B-AF54-18AC6EB7C462}" srcOrd="0" destOrd="0" parTransId="{FA875832-D613-477E-A707-B6BCF39FDA39}" sibTransId="{C3676B38-03E6-4972-9A94-F7D4FFE99A8E}"/>
    <dgm:cxn modelId="{59BC84E4-CEB3-4F7A-AD1B-83372371A53B}" type="presOf" srcId="{BE56F133-ED25-4991-8D9D-CCB8E8D9AA01}" destId="{0584D587-4B0F-4867-92D3-EDC0F529E47F}" srcOrd="0" destOrd="0" presId="urn:microsoft.com/office/officeart/2018/2/layout/IconVerticalSolidList"/>
    <dgm:cxn modelId="{B2E43BED-ECA2-4ED9-BFE4-58E13BF21F93}" type="presOf" srcId="{D04574A3-2E1D-40D1-9B63-D696AA7E94A4}" destId="{18FB0CF7-31F6-4D66-A666-67FEEFAB5A83}" srcOrd="0" destOrd="0" presId="urn:microsoft.com/office/officeart/2018/2/layout/IconVerticalSolidList"/>
    <dgm:cxn modelId="{9E369AED-3AB6-4C93-A676-806CC829A061}" srcId="{D04574A3-2E1D-40D1-9B63-D696AA7E94A4}" destId="{BE56F133-ED25-4991-8D9D-CCB8E8D9AA01}" srcOrd="1" destOrd="0" parTransId="{E5CF04E6-946C-436E-94EF-E1818C71F952}" sibTransId="{1E9BB40F-4366-4648-8DE1-150A7C161281}"/>
    <dgm:cxn modelId="{A95343A1-6904-4209-9191-BF42611258A3}" type="presParOf" srcId="{18FB0CF7-31F6-4D66-A666-67FEEFAB5A83}" destId="{23A9D41B-AEF1-41A9-80E3-531DD77A8A5D}" srcOrd="0" destOrd="0" presId="urn:microsoft.com/office/officeart/2018/2/layout/IconVerticalSolidList"/>
    <dgm:cxn modelId="{304B5430-8E31-4E12-BF63-1D63BB29E09B}" type="presParOf" srcId="{23A9D41B-AEF1-41A9-80E3-531DD77A8A5D}" destId="{45EE817A-6A46-4EB5-B0CA-2C1BA51F6CC9}" srcOrd="0" destOrd="0" presId="urn:microsoft.com/office/officeart/2018/2/layout/IconVerticalSolidList"/>
    <dgm:cxn modelId="{CF24168B-EB24-4730-828E-FBE38971E563}" type="presParOf" srcId="{23A9D41B-AEF1-41A9-80E3-531DD77A8A5D}" destId="{A24B2C3C-4603-48BF-9417-BC30B3B3C643}" srcOrd="1" destOrd="0" presId="urn:microsoft.com/office/officeart/2018/2/layout/IconVerticalSolidList"/>
    <dgm:cxn modelId="{928F4FB9-41CE-443C-A32E-71B54FCD59A7}" type="presParOf" srcId="{23A9D41B-AEF1-41A9-80E3-531DD77A8A5D}" destId="{B9477030-2B34-4F0D-B00E-F784249E446E}" srcOrd="2" destOrd="0" presId="urn:microsoft.com/office/officeart/2018/2/layout/IconVerticalSolidList"/>
    <dgm:cxn modelId="{CB7FC9E1-A7F1-4257-9F54-727B8F3CCC84}" type="presParOf" srcId="{23A9D41B-AEF1-41A9-80E3-531DD77A8A5D}" destId="{EA7B07A9-B35C-42CF-AC11-C4D513F8573D}" srcOrd="3" destOrd="0" presId="urn:microsoft.com/office/officeart/2018/2/layout/IconVerticalSolidList"/>
    <dgm:cxn modelId="{BA9B95CF-D527-48E8-B0B3-F21B9B93672D}" type="presParOf" srcId="{18FB0CF7-31F6-4D66-A666-67FEEFAB5A83}" destId="{985924B7-8C14-474E-B256-9390378A13FB}" srcOrd="1" destOrd="0" presId="urn:microsoft.com/office/officeart/2018/2/layout/IconVerticalSolidList"/>
    <dgm:cxn modelId="{5AA7D81A-930D-457F-821E-1B8671B1A788}" type="presParOf" srcId="{18FB0CF7-31F6-4D66-A666-67FEEFAB5A83}" destId="{A96F1142-0783-4123-8A77-D742D21083AB}" srcOrd="2" destOrd="0" presId="urn:microsoft.com/office/officeart/2018/2/layout/IconVerticalSolidList"/>
    <dgm:cxn modelId="{041E276F-5001-4F44-A875-056CEA07A3FA}" type="presParOf" srcId="{A96F1142-0783-4123-8A77-D742D21083AB}" destId="{014B10D8-F121-4304-A1D8-5CF0F923C147}" srcOrd="0" destOrd="0" presId="urn:microsoft.com/office/officeart/2018/2/layout/IconVerticalSolidList"/>
    <dgm:cxn modelId="{684B6E18-568F-45A9-A00D-A3A2D3A94590}" type="presParOf" srcId="{A96F1142-0783-4123-8A77-D742D21083AB}" destId="{8A979C22-A5E8-43AD-87A5-0EC3F70A9F90}" srcOrd="1" destOrd="0" presId="urn:microsoft.com/office/officeart/2018/2/layout/IconVerticalSolidList"/>
    <dgm:cxn modelId="{C84B3818-6344-44A8-82F5-F2234AFAF38B}" type="presParOf" srcId="{A96F1142-0783-4123-8A77-D742D21083AB}" destId="{3B12AE44-A7A6-4B27-9C92-F910A4D299A7}" srcOrd="2" destOrd="0" presId="urn:microsoft.com/office/officeart/2018/2/layout/IconVerticalSolidList"/>
    <dgm:cxn modelId="{1374D274-83FF-4FAB-92DF-E12E053CA761}" type="presParOf" srcId="{A96F1142-0783-4123-8A77-D742D21083AB}" destId="{0584D587-4B0F-4867-92D3-EDC0F529E47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EE817A-6A46-4EB5-B0CA-2C1BA51F6CC9}">
      <dsp:nvSpPr>
        <dsp:cNvPr id="0" name=""/>
        <dsp:cNvSpPr/>
      </dsp:nvSpPr>
      <dsp:spPr>
        <a:xfrm>
          <a:off x="0" y="728117"/>
          <a:ext cx="3671840" cy="134421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4B2C3C-4603-48BF-9417-BC30B3B3C643}">
      <dsp:nvSpPr>
        <dsp:cNvPr id="0" name=""/>
        <dsp:cNvSpPr/>
      </dsp:nvSpPr>
      <dsp:spPr>
        <a:xfrm>
          <a:off x="406625" y="1030566"/>
          <a:ext cx="739319" cy="73931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7B07A9-B35C-42CF-AC11-C4D513F8573D}">
      <dsp:nvSpPr>
        <dsp:cNvPr id="0" name=""/>
        <dsp:cNvSpPr/>
      </dsp:nvSpPr>
      <dsp:spPr>
        <a:xfrm>
          <a:off x="1552571" y="728117"/>
          <a:ext cx="2119268" cy="13442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63" tIns="142263" rIns="142263" bIns="14226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Smart Surveillance Predicative AI on Video</a:t>
          </a:r>
        </a:p>
      </dsp:txBody>
      <dsp:txXfrm>
        <a:off x="1552571" y="728117"/>
        <a:ext cx="2119268" cy="1344217"/>
      </dsp:txXfrm>
    </dsp:sp>
    <dsp:sp modelId="{014B10D8-F121-4304-A1D8-5CF0F923C147}">
      <dsp:nvSpPr>
        <dsp:cNvPr id="0" name=""/>
        <dsp:cNvSpPr/>
      </dsp:nvSpPr>
      <dsp:spPr>
        <a:xfrm>
          <a:off x="0" y="2408390"/>
          <a:ext cx="3671840" cy="134421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979C22-A5E8-43AD-87A5-0EC3F70A9F90}">
      <dsp:nvSpPr>
        <dsp:cNvPr id="0" name=""/>
        <dsp:cNvSpPr/>
      </dsp:nvSpPr>
      <dsp:spPr>
        <a:xfrm>
          <a:off x="406625" y="2710839"/>
          <a:ext cx="739319" cy="73931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84D587-4B0F-4867-92D3-EDC0F529E47F}">
      <dsp:nvSpPr>
        <dsp:cNvPr id="0" name=""/>
        <dsp:cNvSpPr/>
      </dsp:nvSpPr>
      <dsp:spPr>
        <a:xfrm>
          <a:off x="1552571" y="2408390"/>
          <a:ext cx="2119268" cy="13442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63" tIns="142263" rIns="142263" bIns="14226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Next </a:t>
          </a:r>
          <a:r>
            <a:rPr lang="en-US" sz="1900" kern="1200" dirty="0">
              <a:latin typeface="Calibri"/>
            </a:rPr>
            <a:t>Webinar</a:t>
          </a:r>
          <a:r>
            <a:rPr lang="en-US" sz="1900" kern="1200" dirty="0"/>
            <a:t>:</a:t>
          </a:r>
        </a:p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March 27, 2025</a:t>
          </a:r>
        </a:p>
      </dsp:txBody>
      <dsp:txXfrm>
        <a:off x="1552571" y="2408390"/>
        <a:ext cx="2119268" cy="13442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B8243-A96F-4BE4-B331-2878041E517A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9792F-3AD0-4101-9F6C-34A3EC4D8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915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3D840-DC6B-248D-791E-C7535649A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25A076-31DE-5BC6-9DA8-D3D9B6D50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2D8E95-F9D5-E241-277D-0013227B01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err="1"/>
              <a:t>Introductin</a:t>
            </a:r>
            <a:r>
              <a:rPr lang="en-US" sz="1800" b="1"/>
              <a:t> from Joe </a:t>
            </a:r>
            <a:r>
              <a:rPr lang="en-US" sz="1800" b="1" err="1"/>
              <a:t>Savarise</a:t>
            </a:r>
            <a:endParaRPr lang="en-US" sz="1800" b="1"/>
          </a:p>
          <a:p>
            <a:endParaRPr lang="en-US" sz="1800" b="1"/>
          </a:p>
          <a:p>
            <a:r>
              <a:rPr lang="en-US" sz="1800" b="1"/>
              <a:t>Ketan:</a:t>
            </a:r>
            <a:r>
              <a:rPr lang="en-US" sz="1800"/>
              <a:t> Welcome everyone to today’s webinar on PCI DSS 4.0 compliance for the hospitality industry. With the </a:t>
            </a:r>
            <a:r>
              <a:rPr lang="en-US" sz="1800" b="1"/>
              <a:t>March 31, 2025</a:t>
            </a:r>
            <a:r>
              <a:rPr lang="en-US" sz="1800"/>
              <a:t> deadline quickly approaching, hotels, resorts, and restaurants must ensure they are fully compliant with the latest Payment Card Industry Data Security Standard (</a:t>
            </a:r>
            <a:r>
              <a:rPr lang="en-US" sz="1800" b="1"/>
              <a:t>PCI DSS 4.0</a:t>
            </a:r>
            <a:r>
              <a:rPr lang="en-US" sz="1800"/>
              <a:t>).</a:t>
            </a:r>
          </a:p>
          <a:p>
            <a:endParaRPr lang="en-US" sz="1800"/>
          </a:p>
          <a:p>
            <a:r>
              <a:rPr lang="en-US" sz="1800" b="1"/>
              <a:t>Ketan:</a:t>
            </a:r>
            <a:r>
              <a:rPr lang="en-US" sz="1800"/>
              <a:t> Why is PCI compliance critical?</a:t>
            </a:r>
            <a:br>
              <a:rPr lang="en-US" sz="1800"/>
            </a:br>
            <a:endParaRPr lang="en-US" sz="180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/>
              <a:t>Ketan:</a:t>
            </a:r>
            <a:r>
              <a:rPr lang="en-US" sz="1800"/>
              <a:t> PCI compliance is essential for </a:t>
            </a:r>
            <a:r>
              <a:rPr lang="en-US" sz="1800" b="1"/>
              <a:t>protecting guest payment information</a:t>
            </a:r>
            <a:r>
              <a:rPr lang="en-US" sz="1800"/>
              <a:t>, </a:t>
            </a:r>
            <a:r>
              <a:rPr lang="en-US" sz="1800" b="1"/>
              <a:t>avoiding substantial fines</a:t>
            </a:r>
            <a:r>
              <a:rPr lang="en-US" sz="1800"/>
              <a:t>, and </a:t>
            </a:r>
            <a:r>
              <a:rPr lang="en-US" sz="1800" b="1"/>
              <a:t>preventing reputational harm</a:t>
            </a:r>
            <a:r>
              <a:rPr lang="en-US" sz="1800"/>
              <a:t>.</a:t>
            </a:r>
          </a:p>
          <a:p>
            <a:endParaRPr lang="en-US" sz="1800" b="1"/>
          </a:p>
          <a:p>
            <a:r>
              <a:rPr lang="en-US" sz="1800" b="1"/>
              <a:t>Ketan:</a:t>
            </a:r>
            <a:r>
              <a:rPr lang="en-US" sz="1800"/>
              <a:t> What will we cover today?</a:t>
            </a:r>
            <a:br>
              <a:rPr lang="en-US" sz="1800"/>
            </a:br>
            <a:endParaRPr lang="en-US" sz="1800"/>
          </a:p>
          <a:p>
            <a:r>
              <a:rPr lang="en-US" sz="1800"/>
              <a:t>Over the next 90 minutes, we will: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Break down key changes in </a:t>
            </a:r>
            <a:r>
              <a:rPr lang="en-US" sz="1800" b="1"/>
              <a:t>PCI DSS 4.0</a:t>
            </a:r>
            <a:r>
              <a:rPr lang="en-US" sz="180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Discuss </a:t>
            </a:r>
            <a:r>
              <a:rPr lang="en-US" sz="1800" b="1"/>
              <a:t>compliance strategies</a:t>
            </a:r>
            <a:r>
              <a:rPr lang="en-US" sz="1800"/>
              <a:t> specific to hospitality businesses.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Explore </a:t>
            </a:r>
            <a:r>
              <a:rPr lang="en-US" sz="1800" b="1"/>
              <a:t>real-world challenges</a:t>
            </a:r>
            <a:r>
              <a:rPr lang="en-US" sz="1800"/>
              <a:t> and solutions.</a:t>
            </a:r>
          </a:p>
          <a:p>
            <a:r>
              <a:rPr lang="en-US" sz="1800"/>
              <a:t>We'll conclude with a live </a:t>
            </a:r>
            <a:r>
              <a:rPr lang="en-US" sz="1800" b="1"/>
              <a:t>Q&amp;A session</a:t>
            </a:r>
            <a:r>
              <a:rPr lang="en-US" sz="1800"/>
              <a:t>, so please submit your questions throughout the presentation.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6E1DD-F1AA-EAE8-65EC-4C9B0B0E07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7552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Ketan:</a:t>
            </a:r>
            <a:r>
              <a:rPr lang="en-US"/>
              <a:t> What are some major data breaches that have impacted hospitality?</a:t>
            </a:r>
            <a:br>
              <a:rPr lang="en-US"/>
            </a:br>
            <a:r>
              <a:rPr lang="en-US" b="1"/>
              <a:t>George:</a:t>
            </a:r>
            <a:r>
              <a:rPr lang="en-US"/>
              <a:t> Several high-profile </a:t>
            </a:r>
            <a:r>
              <a:rPr lang="en-US" b="1"/>
              <a:t>hospitality data breaches</a:t>
            </a:r>
            <a:r>
              <a:rPr lang="en-US"/>
              <a:t> have exposed </a:t>
            </a:r>
            <a:r>
              <a:rPr lang="en-US" b="1"/>
              <a:t>millions of payment card records</a:t>
            </a:r>
            <a:r>
              <a:rPr lang="en-US"/>
              <a:t>:</a:t>
            </a:r>
          </a:p>
          <a:p>
            <a:pPr>
              <a:buFont typeface="+mj-lt"/>
              <a:buAutoNum type="arabicPeriod"/>
            </a:pPr>
            <a:r>
              <a:rPr lang="en-US" b="1"/>
              <a:t>MGM Resorts (2020)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Over </a:t>
            </a:r>
            <a:r>
              <a:rPr lang="en-US" b="1"/>
              <a:t>10.6 million guest records</a:t>
            </a:r>
            <a:r>
              <a:rPr lang="en-US"/>
              <a:t> were leaked online.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Hackers </a:t>
            </a:r>
            <a:r>
              <a:rPr lang="en-US" b="1"/>
              <a:t>gained access via third-party cloud storage vulnerabilities</a:t>
            </a:r>
            <a:r>
              <a:rPr lang="en-US"/>
              <a:t>.</a:t>
            </a:r>
          </a:p>
          <a:p>
            <a:pPr>
              <a:buFont typeface="+mj-lt"/>
              <a:buAutoNum type="arabicPeriod"/>
            </a:pPr>
            <a:r>
              <a:rPr lang="en-US" b="1"/>
              <a:t>Marriott (2018)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Attackers gained access to </a:t>
            </a:r>
            <a:r>
              <a:rPr lang="en-US" b="1"/>
              <a:t>guest reservation databases</a:t>
            </a:r>
            <a:r>
              <a:rPr lang="en-US"/>
              <a:t>, exposing </a:t>
            </a:r>
            <a:r>
              <a:rPr lang="en-US" b="1"/>
              <a:t>500 million records</a:t>
            </a:r>
            <a:r>
              <a:rPr lang="en-US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Data included </a:t>
            </a:r>
            <a:r>
              <a:rPr lang="en-US" b="1"/>
              <a:t>credit card details, passport numbers, and PII</a:t>
            </a:r>
            <a:r>
              <a:rPr lang="en-US"/>
              <a:t>.</a:t>
            </a:r>
          </a:p>
          <a:p>
            <a:pPr>
              <a:buFont typeface="+mj-lt"/>
              <a:buAutoNum type="arabicPeriod"/>
            </a:pPr>
            <a:r>
              <a:rPr lang="en-US" b="1"/>
              <a:t>Hyatt Hotels (2017)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 b="1"/>
              <a:t>Malware infected POS terminals</a:t>
            </a:r>
            <a:r>
              <a:rPr lang="en-US"/>
              <a:t> across multiple locations, compromising </a:t>
            </a:r>
            <a:r>
              <a:rPr lang="en-US" b="1"/>
              <a:t>payment card transactions</a:t>
            </a:r>
            <a:r>
              <a:rPr lang="en-US"/>
              <a:t>.</a:t>
            </a:r>
          </a:p>
          <a:p>
            <a:endParaRPr lang="en-US" b="1"/>
          </a:p>
          <a:p>
            <a:r>
              <a:rPr lang="en-US" b="1"/>
              <a:t>Ketan:</a:t>
            </a:r>
            <a:r>
              <a:rPr lang="en-US"/>
              <a:t> What lessons can we learn from these breaches?</a:t>
            </a:r>
            <a:br>
              <a:rPr lang="en-US"/>
            </a:br>
            <a:r>
              <a:rPr lang="en-US" b="1"/>
              <a:t>George:</a:t>
            </a:r>
            <a:endParaRPr lang="en-US"/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Segment critical systems</a:t>
            </a:r>
            <a:r>
              <a:rPr lang="en-US"/>
              <a:t> to limit exposure.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Continuously monitor and audit access logs</a:t>
            </a:r>
            <a:r>
              <a:rPr lang="en-US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Ensure vendors handling guest data follow security best practices</a:t>
            </a:r>
            <a:r>
              <a:rPr lang="en-US"/>
              <a:t>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561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54716-EF76-B8A2-B2EA-A11C280EB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319C7D-A2D9-0A5A-5EE1-6C778FE6E8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1F4000-6C53-0D08-9C0A-39F2424160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Ketan:</a:t>
            </a:r>
            <a:r>
              <a:rPr lang="en-US"/>
              <a:t> What are some major data breaches that have impacted hospitality?</a:t>
            </a:r>
            <a:br>
              <a:rPr lang="en-US"/>
            </a:br>
            <a:r>
              <a:rPr lang="en-US" b="1"/>
              <a:t>George:</a:t>
            </a:r>
            <a:r>
              <a:rPr lang="en-US"/>
              <a:t> Several high-profile </a:t>
            </a:r>
            <a:r>
              <a:rPr lang="en-US" b="1"/>
              <a:t>hospitality data breaches</a:t>
            </a:r>
            <a:r>
              <a:rPr lang="en-US"/>
              <a:t> have exposed </a:t>
            </a:r>
            <a:r>
              <a:rPr lang="en-US" b="1"/>
              <a:t>millions of payment card records</a:t>
            </a:r>
            <a:r>
              <a:rPr lang="en-US"/>
              <a:t>:</a:t>
            </a:r>
          </a:p>
          <a:p>
            <a:pPr>
              <a:buFont typeface="+mj-lt"/>
              <a:buAutoNum type="arabicPeriod"/>
            </a:pPr>
            <a:r>
              <a:rPr lang="en-US" b="1"/>
              <a:t>MGM Resorts (2020)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Over </a:t>
            </a:r>
            <a:r>
              <a:rPr lang="en-US" b="1"/>
              <a:t>10.6 million guest records</a:t>
            </a:r>
            <a:r>
              <a:rPr lang="en-US"/>
              <a:t> were leaked online.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Hackers </a:t>
            </a:r>
            <a:r>
              <a:rPr lang="en-US" b="1"/>
              <a:t>gained access via third-party cloud storage vulnerabilities</a:t>
            </a:r>
            <a:r>
              <a:rPr lang="en-US"/>
              <a:t>.</a:t>
            </a:r>
          </a:p>
          <a:p>
            <a:pPr>
              <a:buFont typeface="+mj-lt"/>
              <a:buAutoNum type="arabicPeriod"/>
            </a:pPr>
            <a:r>
              <a:rPr lang="en-US" b="1"/>
              <a:t>Marriott (2018)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Attackers gained access to </a:t>
            </a:r>
            <a:r>
              <a:rPr lang="en-US" b="1"/>
              <a:t>guest reservation databases</a:t>
            </a:r>
            <a:r>
              <a:rPr lang="en-US"/>
              <a:t>, exposing </a:t>
            </a:r>
            <a:r>
              <a:rPr lang="en-US" b="1"/>
              <a:t>500 million records</a:t>
            </a:r>
            <a:r>
              <a:rPr lang="en-US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Data included </a:t>
            </a:r>
            <a:r>
              <a:rPr lang="en-US" b="1"/>
              <a:t>credit card details, passport numbers, and PII</a:t>
            </a:r>
            <a:r>
              <a:rPr lang="en-US"/>
              <a:t>.</a:t>
            </a:r>
          </a:p>
          <a:p>
            <a:pPr>
              <a:buFont typeface="+mj-lt"/>
              <a:buAutoNum type="arabicPeriod"/>
            </a:pPr>
            <a:r>
              <a:rPr lang="en-US" b="1"/>
              <a:t>Hyatt Hotels (2017)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 b="1"/>
              <a:t>Malware infected POS terminals</a:t>
            </a:r>
            <a:r>
              <a:rPr lang="en-US"/>
              <a:t> across multiple locations, compromising </a:t>
            </a:r>
            <a:r>
              <a:rPr lang="en-US" b="1"/>
              <a:t>payment card transactions</a:t>
            </a:r>
            <a:r>
              <a:rPr lang="en-US"/>
              <a:t>.</a:t>
            </a:r>
          </a:p>
          <a:p>
            <a:endParaRPr lang="en-US" b="1"/>
          </a:p>
          <a:p>
            <a:r>
              <a:rPr lang="en-US" b="1"/>
              <a:t>Ketan:</a:t>
            </a:r>
            <a:r>
              <a:rPr lang="en-US"/>
              <a:t> What lessons can we learn from these breaches?</a:t>
            </a:r>
            <a:br>
              <a:rPr lang="en-US"/>
            </a:br>
            <a:r>
              <a:rPr lang="en-US" b="1"/>
              <a:t>George:</a:t>
            </a:r>
            <a:endParaRPr lang="en-US"/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Segment critical systems</a:t>
            </a:r>
            <a:r>
              <a:rPr lang="en-US"/>
              <a:t> to limit exposure.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Continuously monitor and audit access logs</a:t>
            </a:r>
            <a:r>
              <a:rPr lang="en-US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Ensure vendors handling guest data follow security best practices</a:t>
            </a:r>
            <a:r>
              <a:rPr lang="en-US"/>
              <a:t>.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66050D-6FF0-4523-18C7-0BA5C86AE2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8192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Ketan:</a:t>
            </a:r>
            <a:r>
              <a:rPr lang="en-US"/>
              <a:t> What are some major data breaches that have impacted hospitality?</a:t>
            </a:r>
            <a:br>
              <a:rPr lang="en-US"/>
            </a:br>
            <a:r>
              <a:rPr lang="en-US" b="1"/>
              <a:t>George:</a:t>
            </a:r>
            <a:r>
              <a:rPr lang="en-US"/>
              <a:t> Several high-profile </a:t>
            </a:r>
            <a:r>
              <a:rPr lang="en-US" b="1"/>
              <a:t>hospitality data breaches</a:t>
            </a:r>
            <a:r>
              <a:rPr lang="en-US"/>
              <a:t> have exposed </a:t>
            </a:r>
            <a:r>
              <a:rPr lang="en-US" b="1"/>
              <a:t>millions of payment card records</a:t>
            </a:r>
            <a:r>
              <a:rPr lang="en-US"/>
              <a:t>:</a:t>
            </a:r>
          </a:p>
          <a:p>
            <a:pPr>
              <a:buFont typeface="+mj-lt"/>
              <a:buAutoNum type="arabicPeriod"/>
            </a:pPr>
            <a:r>
              <a:rPr lang="en-US" b="1"/>
              <a:t>Marriott (2018)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Attackers gained access to </a:t>
            </a:r>
            <a:r>
              <a:rPr lang="en-US" b="1"/>
              <a:t>guest reservation databases</a:t>
            </a:r>
            <a:r>
              <a:rPr lang="en-US"/>
              <a:t>, exposing </a:t>
            </a:r>
            <a:r>
              <a:rPr lang="en-US" b="1"/>
              <a:t>500 million records</a:t>
            </a:r>
            <a:r>
              <a:rPr lang="en-US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Data included </a:t>
            </a:r>
            <a:r>
              <a:rPr lang="en-US" b="1"/>
              <a:t>credit card details, passport numbers, and PII</a:t>
            </a:r>
            <a:r>
              <a:rPr lang="en-US"/>
              <a:t>.</a:t>
            </a:r>
          </a:p>
          <a:p>
            <a:pPr>
              <a:buFont typeface="+mj-lt"/>
              <a:buAutoNum type="arabicPeriod"/>
            </a:pPr>
            <a:r>
              <a:rPr lang="en-US" b="1"/>
              <a:t>MGM Resorts (2020)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Over </a:t>
            </a:r>
            <a:r>
              <a:rPr lang="en-US" b="1"/>
              <a:t>10.6 million guest records</a:t>
            </a:r>
            <a:r>
              <a:rPr lang="en-US"/>
              <a:t> were leaked online.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Hackers </a:t>
            </a:r>
            <a:r>
              <a:rPr lang="en-US" b="1"/>
              <a:t>gained access via third-party cloud storage vulnerabilities</a:t>
            </a:r>
            <a:r>
              <a:rPr lang="en-US"/>
              <a:t>.</a:t>
            </a:r>
          </a:p>
          <a:p>
            <a:pPr>
              <a:buFont typeface="+mj-lt"/>
              <a:buAutoNum type="arabicPeriod"/>
            </a:pPr>
            <a:r>
              <a:rPr lang="en-US" b="1"/>
              <a:t>Hyatt Hotels (2017)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 b="1"/>
              <a:t>Malware infected POS terminals</a:t>
            </a:r>
            <a:r>
              <a:rPr lang="en-US"/>
              <a:t> across multiple locations, compromising </a:t>
            </a:r>
            <a:r>
              <a:rPr lang="en-US" b="1"/>
              <a:t>payment card transactions</a:t>
            </a:r>
            <a:r>
              <a:rPr lang="en-US"/>
              <a:t>.</a:t>
            </a:r>
          </a:p>
          <a:p>
            <a:endParaRPr lang="en-US" b="1"/>
          </a:p>
          <a:p>
            <a:r>
              <a:rPr lang="en-US" b="1"/>
              <a:t>Ketan:</a:t>
            </a:r>
            <a:r>
              <a:rPr lang="en-US"/>
              <a:t> What lessons can we learn from these breaches?</a:t>
            </a:r>
            <a:br>
              <a:rPr lang="en-US"/>
            </a:br>
            <a:r>
              <a:rPr lang="en-US" b="1"/>
              <a:t>George:</a:t>
            </a:r>
            <a:endParaRPr lang="en-US"/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Segment critical systems</a:t>
            </a:r>
            <a:r>
              <a:rPr lang="en-US"/>
              <a:t> to limit exposure.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Continuously monitor and audit access logs</a:t>
            </a:r>
            <a:r>
              <a:rPr lang="en-US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Ensure vendors handling guest data follow security best practices</a:t>
            </a:r>
            <a:r>
              <a:rPr lang="en-US"/>
              <a:t>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69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Ketan:</a:t>
            </a:r>
            <a:r>
              <a:rPr lang="en-US"/>
              <a:t> What are the financial risks of PCI non-compliance?</a:t>
            </a:r>
          </a:p>
          <a:p>
            <a:br>
              <a:rPr lang="en-US"/>
            </a:br>
            <a:r>
              <a:rPr lang="en-US" b="1"/>
              <a:t>George:</a:t>
            </a:r>
            <a:r>
              <a:rPr lang="en-US"/>
              <a:t> A </a:t>
            </a:r>
            <a:r>
              <a:rPr lang="en-US" b="1"/>
              <a:t>PCI compliance failure</a:t>
            </a:r>
            <a:r>
              <a:rPr lang="en-US"/>
              <a:t> can result in severe financial consequences: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Fines from card brands (Visa, MC, Amex, Discover):</a:t>
            </a:r>
            <a:r>
              <a:rPr lang="en-US"/>
              <a:t> Up to </a:t>
            </a:r>
            <a:r>
              <a:rPr lang="en-US" b="1"/>
              <a:t>$100 per stolen card</a:t>
            </a:r>
            <a:r>
              <a:rPr lang="en-US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Liability for fraud losses:</a:t>
            </a:r>
            <a:r>
              <a:rPr lang="en-US"/>
              <a:t> Businesses may be forced to </a:t>
            </a:r>
            <a:r>
              <a:rPr lang="en-US" b="1"/>
              <a:t>reimburse the full amount of fraudulent transactions</a:t>
            </a:r>
            <a:r>
              <a:rPr lang="en-US"/>
              <a:t> from stolen cards.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Breach notification costs:</a:t>
            </a:r>
            <a:r>
              <a:rPr lang="en-US"/>
              <a:t> Legal fees, credit monitoring, and customer outreach can cost </a:t>
            </a:r>
            <a:r>
              <a:rPr lang="en-US" b="1"/>
              <a:t>millions of dollars</a:t>
            </a:r>
            <a:r>
              <a:rPr lang="en-US"/>
              <a:t>.</a:t>
            </a:r>
          </a:p>
          <a:p>
            <a:r>
              <a:rPr lang="en-US"/>
              <a:t>A major security incident can </a:t>
            </a:r>
            <a:r>
              <a:rPr lang="en-US" b="1"/>
              <a:t>cripple a hospitality business financially</a:t>
            </a:r>
            <a:r>
              <a:rPr lang="en-US"/>
              <a:t>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354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Ketan:</a:t>
            </a:r>
            <a:r>
              <a:rPr lang="en-US"/>
              <a:t> What makes PCI DSS compliance particularly challenging for hospitality businesses?</a:t>
            </a:r>
            <a:br>
              <a:rPr lang="en-US"/>
            </a:br>
            <a:r>
              <a:rPr lang="en-US" b="1"/>
              <a:t>George:</a:t>
            </a:r>
            <a:r>
              <a:rPr lang="en-US"/>
              <a:t> Hospitality businesses face </a:t>
            </a:r>
            <a:r>
              <a:rPr lang="en-US" b="1"/>
              <a:t>unique difficulties</a:t>
            </a:r>
            <a:r>
              <a:rPr lang="en-US"/>
              <a:t> in securing cardholder data:</a:t>
            </a:r>
          </a:p>
          <a:p>
            <a:pPr>
              <a:buFont typeface="+mj-lt"/>
              <a:buAutoNum type="arabicPeriod"/>
            </a:pPr>
            <a:r>
              <a:rPr lang="en-US" b="1"/>
              <a:t>High Employee Turnover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Seasonal staff make it hard to enforce </a:t>
            </a:r>
            <a:r>
              <a:rPr lang="en-US" b="1"/>
              <a:t>consistent security training</a:t>
            </a:r>
            <a:r>
              <a:rPr lang="en-US"/>
              <a:t>.</a:t>
            </a:r>
          </a:p>
          <a:p>
            <a:pPr>
              <a:buFont typeface="+mj-lt"/>
              <a:buAutoNum type="arabicPeriod"/>
            </a:pPr>
            <a:r>
              <a:rPr lang="en-US" b="1"/>
              <a:t>Legacy Systems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Older </a:t>
            </a:r>
            <a:r>
              <a:rPr lang="en-US" b="1"/>
              <a:t>Property Management Systems (PMS) and Point-of-Sale (POS) terminals</a:t>
            </a:r>
            <a:r>
              <a:rPr lang="en-US"/>
              <a:t> may not support </a:t>
            </a:r>
            <a:r>
              <a:rPr lang="en-US" b="1"/>
              <a:t>modern encryption and authentication requirements</a:t>
            </a:r>
            <a:r>
              <a:rPr lang="en-US"/>
              <a:t>.</a:t>
            </a:r>
          </a:p>
          <a:p>
            <a:pPr>
              <a:buFont typeface="+mj-lt"/>
              <a:buAutoNum type="arabicPeriod"/>
            </a:pPr>
            <a:r>
              <a:rPr lang="en-US" b="1"/>
              <a:t>Third-Party Vendors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 b="1"/>
              <a:t>OTAs, payment processors, and booking engines</a:t>
            </a:r>
            <a:r>
              <a:rPr lang="en-US"/>
              <a:t> introduce security risks if </a:t>
            </a:r>
            <a:r>
              <a:rPr lang="en-US" b="1"/>
              <a:t>not properly vetted</a:t>
            </a:r>
            <a:r>
              <a:rPr lang="en-US"/>
              <a:t>.</a:t>
            </a:r>
          </a:p>
          <a:p>
            <a:r>
              <a:rPr lang="en-US"/>
              <a:t>Tackling these challenges requires </a:t>
            </a:r>
            <a:r>
              <a:rPr lang="en-US" b="1"/>
              <a:t>continuous monitoring, vendor assessments, and cybersecurity awareness programs</a:t>
            </a:r>
            <a:r>
              <a:rPr lang="en-US"/>
              <a:t>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4768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Ketan:</a:t>
            </a:r>
            <a:r>
              <a:rPr lang="en-US"/>
              <a:t> What are the best practices for PCI DSS 4.0 compliance?</a:t>
            </a:r>
          </a:p>
          <a:p>
            <a:br>
              <a:rPr lang="en-US"/>
            </a:br>
            <a:r>
              <a:rPr lang="en-US" b="1"/>
              <a:t>George:</a:t>
            </a:r>
            <a:r>
              <a:rPr lang="en-US"/>
              <a:t> Hospitality businesses should prioritize these strategies:</a:t>
            </a:r>
          </a:p>
          <a:p>
            <a:pPr>
              <a:buFont typeface="+mj-lt"/>
              <a:buAutoNum type="arabicPeriod"/>
            </a:pPr>
            <a:r>
              <a:rPr lang="en-US" b="1"/>
              <a:t>Reduce Payment Data Risk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Use </a:t>
            </a:r>
            <a:r>
              <a:rPr lang="en-US" b="1"/>
              <a:t>Point-to-Point Encryption (P2PE)</a:t>
            </a:r>
            <a:r>
              <a:rPr lang="en-US"/>
              <a:t> and </a:t>
            </a:r>
            <a:r>
              <a:rPr lang="en-US" b="1"/>
              <a:t>tokenization</a:t>
            </a:r>
            <a:r>
              <a:rPr lang="en-US"/>
              <a:t> to prevent storing raw cardholder data.</a:t>
            </a:r>
          </a:p>
          <a:p>
            <a:pPr>
              <a:buFont typeface="+mj-lt"/>
              <a:buAutoNum type="arabicPeriod"/>
            </a:pPr>
            <a:r>
              <a:rPr lang="en-US" b="1"/>
              <a:t>Enhance Authentication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Implement </a:t>
            </a:r>
            <a:r>
              <a:rPr lang="en-US" b="1"/>
              <a:t>Multi-Factor Authentication (MFA)</a:t>
            </a:r>
            <a:r>
              <a:rPr lang="en-US"/>
              <a:t> for </a:t>
            </a:r>
            <a:r>
              <a:rPr lang="en-US" b="1"/>
              <a:t>all system access</a:t>
            </a:r>
            <a:r>
              <a:rPr lang="en-US"/>
              <a:t>.</a:t>
            </a:r>
          </a:p>
          <a:p>
            <a:pPr>
              <a:buFont typeface="+mj-lt"/>
              <a:buAutoNum type="arabicPeriod"/>
            </a:pPr>
            <a:r>
              <a:rPr lang="en-US" b="1"/>
              <a:t>Secure Data Transmission &amp; Storage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Ensure </a:t>
            </a:r>
            <a:r>
              <a:rPr lang="en-US" b="1"/>
              <a:t>all payment card data is encrypted</a:t>
            </a:r>
            <a:r>
              <a:rPr lang="en-US"/>
              <a:t> both in transit and at rest.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010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Ketan:</a:t>
            </a:r>
            <a:r>
              <a:rPr lang="en-US"/>
              <a:t> How should hospitality businesses implement PCI DSS 4.0 compliance?</a:t>
            </a:r>
          </a:p>
          <a:p>
            <a:br>
              <a:rPr lang="en-US"/>
            </a:br>
            <a:r>
              <a:rPr lang="en-US" b="1"/>
              <a:t>George:</a:t>
            </a:r>
            <a:r>
              <a:rPr lang="en-US"/>
              <a:t> A </a:t>
            </a:r>
            <a:r>
              <a:rPr lang="en-US" b="1"/>
              <a:t>structured implementation plan</a:t>
            </a:r>
            <a:r>
              <a:rPr lang="en-US"/>
              <a:t> is crucial. Steps include:</a:t>
            </a:r>
          </a:p>
          <a:p>
            <a:pPr>
              <a:buFont typeface="+mj-lt"/>
              <a:buAutoNum type="arabicPeriod"/>
            </a:pPr>
            <a:r>
              <a:rPr lang="en-US" b="1"/>
              <a:t>Conduct a PCI DSS 4.0 Gap Assessment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Identify </a:t>
            </a:r>
            <a:r>
              <a:rPr lang="en-US" b="1"/>
              <a:t>high-risk areas</a:t>
            </a:r>
            <a:r>
              <a:rPr lang="en-US"/>
              <a:t> and </a:t>
            </a:r>
            <a:r>
              <a:rPr lang="en-US" b="1"/>
              <a:t>develop a remediation plan</a:t>
            </a:r>
            <a:r>
              <a:rPr lang="en-US"/>
              <a:t>.</a:t>
            </a:r>
          </a:p>
          <a:p>
            <a:pPr>
              <a:buFont typeface="+mj-lt"/>
              <a:buAutoNum type="arabicPeriod"/>
            </a:pPr>
            <a:r>
              <a:rPr lang="en-US" b="1"/>
              <a:t>Prioritize Security Controls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 b="1"/>
              <a:t>Implement MFA</a:t>
            </a:r>
            <a:r>
              <a:rPr lang="en-US"/>
              <a:t>, </a:t>
            </a:r>
            <a:r>
              <a:rPr lang="en-US" b="1"/>
              <a:t>enhance encryption</a:t>
            </a:r>
            <a:r>
              <a:rPr lang="en-US"/>
              <a:t>, and </a:t>
            </a:r>
            <a:r>
              <a:rPr lang="en-US" b="1"/>
              <a:t>reduce payment data exposure</a:t>
            </a:r>
            <a:r>
              <a:rPr lang="en-US"/>
              <a:t>.</a:t>
            </a:r>
          </a:p>
          <a:p>
            <a:pPr>
              <a:buFont typeface="+mj-lt"/>
              <a:buAutoNum type="arabicPeriod"/>
            </a:pPr>
            <a:r>
              <a:rPr lang="en-US" b="1"/>
              <a:t>Employee Training &amp; Awareness</a:t>
            </a:r>
            <a:endParaRPr lang="en-US"/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Train </a:t>
            </a:r>
            <a:r>
              <a:rPr lang="en-US" b="1"/>
              <a:t>front desk staff, restaurant employees, and IT teams</a:t>
            </a:r>
            <a:r>
              <a:rPr lang="en-US"/>
              <a:t> on </a:t>
            </a:r>
            <a:r>
              <a:rPr lang="en-US" b="1"/>
              <a:t>secure payment handling</a:t>
            </a:r>
            <a:r>
              <a:rPr lang="en-US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216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2B97F-1739-DB5A-FF99-970B81958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61B1C8-6BF1-442A-84D7-50A65ABC96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99EF52-1CD0-04BC-5984-5050316AC2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B8ABDA-2C81-CFBE-CAF0-4494B477D2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6971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57D55-2077-6F9A-2B5E-A3C5D10F4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E54884-779D-D0E3-3E8B-C5277B65C9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06D2CB-582B-B01F-F1B5-9EB1F602CA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263E52-D79D-02B6-AE9C-C1D47434A3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4729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96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Ketan:</a:t>
            </a:r>
            <a:r>
              <a:rPr lang="en-US"/>
              <a:t> What is PCI DSS?</a:t>
            </a:r>
            <a:br>
              <a:rPr lang="en-US"/>
            </a:br>
            <a:r>
              <a:rPr lang="en-US" b="1"/>
              <a:t>George:</a:t>
            </a:r>
            <a:r>
              <a:rPr lang="en-US"/>
              <a:t> PCI DSS (</a:t>
            </a:r>
            <a:r>
              <a:rPr lang="en-US" b="1"/>
              <a:t>Payment Card Industry Data Security Standard</a:t>
            </a:r>
            <a:r>
              <a:rPr lang="en-US"/>
              <a:t>) is a </a:t>
            </a:r>
            <a:r>
              <a:rPr lang="en-US" b="1"/>
              <a:t>global security framework</a:t>
            </a:r>
            <a:r>
              <a:rPr lang="en-US"/>
              <a:t> designed to protect payment card data from breaches and fraud.</a:t>
            </a:r>
          </a:p>
          <a:p>
            <a:endParaRPr lang="en-US" b="1"/>
          </a:p>
          <a:p>
            <a:r>
              <a:rPr lang="en-US" b="1"/>
              <a:t>Ketan:</a:t>
            </a:r>
            <a:r>
              <a:rPr lang="en-US"/>
              <a:t> Who created PCI DSS?</a:t>
            </a:r>
            <a:br>
              <a:rPr lang="en-US"/>
            </a:br>
            <a:r>
              <a:rPr lang="en-US" b="1"/>
              <a:t>George:</a:t>
            </a:r>
            <a:r>
              <a:rPr lang="en-US"/>
              <a:t> It was established in </a:t>
            </a:r>
            <a:r>
              <a:rPr lang="en-US" b="1"/>
              <a:t>2004</a:t>
            </a:r>
            <a:r>
              <a:rPr lang="en-US"/>
              <a:t> by the </a:t>
            </a:r>
            <a:r>
              <a:rPr lang="en-US" b="1"/>
              <a:t>Payment Card Industry Security Standards Council (PCI SSC)</a:t>
            </a:r>
            <a:r>
              <a:rPr lang="en-US"/>
              <a:t>, comprising: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Visa</a:t>
            </a:r>
            <a:r>
              <a:rPr lang="en-US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MasterCard</a:t>
            </a:r>
            <a:r>
              <a:rPr lang="en-US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American Express</a:t>
            </a:r>
            <a:r>
              <a:rPr lang="en-US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Discover</a:t>
            </a:r>
            <a:r>
              <a:rPr lang="en-US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JCB</a:t>
            </a:r>
            <a:r>
              <a:rPr lang="en-US"/>
              <a:t>.</a:t>
            </a:r>
          </a:p>
          <a:p>
            <a:pPr>
              <a:buFont typeface="Arial" panose="020B0604020202020204" pitchFamily="34" charset="0"/>
              <a:buNone/>
            </a:pPr>
            <a:endParaRPr lang="en-US"/>
          </a:p>
          <a:p>
            <a:r>
              <a:rPr lang="en-US" b="1"/>
              <a:t>Ketan:</a:t>
            </a:r>
            <a:r>
              <a:rPr lang="en-US"/>
              <a:t> Why does PCI DSS keep evolving?</a:t>
            </a:r>
            <a:br>
              <a:rPr lang="en-US"/>
            </a:br>
            <a:r>
              <a:rPr lang="en-US" b="1"/>
              <a:t>George:</a:t>
            </a:r>
            <a:r>
              <a:rPr lang="en-US"/>
              <a:t> The standard undergoes </a:t>
            </a:r>
            <a:r>
              <a:rPr lang="en-US" b="1"/>
              <a:t>regular updates</a:t>
            </a:r>
            <a:r>
              <a:rPr lang="en-US"/>
              <a:t> to address </a:t>
            </a:r>
            <a:r>
              <a:rPr lang="en-US" b="1"/>
              <a:t>emerging cyber threats</a:t>
            </a:r>
            <a:r>
              <a:rPr lang="en-US"/>
              <a:t>. The latest version, </a:t>
            </a:r>
            <a:r>
              <a:rPr lang="en-US" b="1"/>
              <a:t>PCI DSS 4.0</a:t>
            </a:r>
            <a:r>
              <a:rPr lang="en-US"/>
              <a:t>, was released in </a:t>
            </a:r>
            <a:r>
              <a:rPr lang="en-US" b="1"/>
              <a:t>March 2022</a:t>
            </a:r>
            <a:r>
              <a:rPr lang="en-US"/>
              <a:t> and includes significant changes in: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Authentication and password policies</a:t>
            </a:r>
            <a:r>
              <a:rPr lang="en-US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Encryption standards</a:t>
            </a:r>
            <a:r>
              <a:rPr lang="en-US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Security testing requirements</a:t>
            </a:r>
            <a:r>
              <a:rPr lang="en-US"/>
              <a:t>. </a:t>
            </a:r>
          </a:p>
          <a:p>
            <a:r>
              <a:rPr lang="en-US"/>
              <a:t>Any business that </a:t>
            </a:r>
            <a:r>
              <a:rPr lang="en-US" b="1"/>
              <a:t>processes, stores, or transmits cardholder data</a:t>
            </a:r>
            <a:r>
              <a:rPr lang="en-US"/>
              <a:t> is required to comply.</a:t>
            </a:r>
            <a:br>
              <a:rPr lang="en-US"/>
            </a:br>
            <a:endParaRPr lang="en-US"/>
          </a:p>
          <a:p>
            <a:r>
              <a:rPr lang="en-US"/>
              <a:t>https://east.pcisecuritystandards.org/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600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F8486-E817-931E-78DE-20C3A88EB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612F4E-B92B-32CA-AD8B-D8EC8C932F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D69DE3-D451-2774-A93B-959E8983EA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Ketan:</a:t>
            </a:r>
            <a:r>
              <a:rPr lang="en-US"/>
              <a:t> What 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9B02D6-A919-E1A0-0665-53C71766EE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5879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D9738-EEB8-7FA0-AFB6-0FFDD2AD0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5949DC-653D-3132-33BD-0443C53456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F47BE5-9965-422A-EB9F-0641666B74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Ketan:</a:t>
            </a:r>
            <a:r>
              <a:rPr lang="en-US"/>
              <a:t> What 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9ABC9D-25BD-6BEA-5054-AEF5A5D9E2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7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Ketan:</a:t>
            </a:r>
            <a:r>
              <a:rPr lang="en-US"/>
              <a:t> Why does the hospitality industry need to care about PCI DSS 4.0?</a:t>
            </a:r>
            <a:br>
              <a:rPr lang="en-US"/>
            </a:br>
            <a:r>
              <a:rPr lang="en-US" b="1"/>
              <a:t>George:</a:t>
            </a:r>
            <a:r>
              <a:rPr lang="en-US"/>
              <a:t> The </a:t>
            </a:r>
            <a:r>
              <a:rPr lang="en-US" b="1"/>
              <a:t>hospitality industry</a:t>
            </a:r>
            <a:r>
              <a:rPr lang="en-US"/>
              <a:t> is </a:t>
            </a:r>
            <a:r>
              <a:rPr lang="en-US" b="1"/>
              <a:t>high-risk</a:t>
            </a:r>
            <a:r>
              <a:rPr lang="en-US"/>
              <a:t> for payment security because: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Hotels, resorts, and restaurants process millions of transactions daily</a:t>
            </a:r>
            <a:endParaRPr lang="en-US"/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Payments happen at multiple touchpoints:</a:t>
            </a:r>
            <a:r>
              <a:rPr lang="en-US"/>
              <a:t> front desk, restaurants, online booking, mobile apps, self-check-in kiosks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Third-party integrations (PMS, POS, OTAs) expand the attack surface</a:t>
            </a:r>
          </a:p>
          <a:p>
            <a:pPr>
              <a:buFont typeface="Arial" panose="020B0604020202020204" pitchFamily="34" charset="0"/>
              <a:buNone/>
            </a:pPr>
            <a:endParaRPr lang="en-US"/>
          </a:p>
          <a:p>
            <a:r>
              <a:rPr lang="en-US" b="1"/>
              <a:t>Ketan:</a:t>
            </a:r>
            <a:r>
              <a:rPr lang="en-US"/>
              <a:t> How does non-compliance impact businesses?</a:t>
            </a:r>
            <a:br>
              <a:rPr lang="en-US"/>
            </a:br>
            <a:r>
              <a:rPr lang="en-US" b="1"/>
              <a:t>George:</a:t>
            </a:r>
            <a:r>
              <a:rPr lang="en-US"/>
              <a:t> Failing to comply can result in: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Fines from payment card networks</a:t>
            </a:r>
            <a:endParaRPr lang="en-US"/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Legal liabilities</a:t>
            </a:r>
            <a:endParaRPr lang="en-US"/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Loss of ability to process card payments</a:t>
            </a:r>
            <a:endParaRPr lang="en-US"/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Reputation damage</a:t>
            </a:r>
            <a:br>
              <a:rPr lang="en-US" b="1"/>
            </a:br>
            <a:endParaRPr lang="en-US" b="1"/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https://images.prismic.io/secureframe-com/ZvyazrVsGrYSwQsg_PCIDSSHistory-Social.png?auto=format,compress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050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Ketan:</a:t>
            </a:r>
            <a:r>
              <a:rPr lang="en-US"/>
              <a:t> What are the key deadlines for PCI DSS 4.0?</a:t>
            </a:r>
            <a:br>
              <a:rPr lang="en-US"/>
            </a:br>
            <a:r>
              <a:rPr lang="en-US" b="1"/>
              <a:t>George:</a:t>
            </a:r>
            <a:r>
              <a:rPr lang="en-US"/>
              <a:t> Here are the </a:t>
            </a:r>
            <a:r>
              <a:rPr lang="en-US" b="1"/>
              <a:t>critical dates</a:t>
            </a:r>
            <a:r>
              <a:rPr lang="en-US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March 31, 2024</a:t>
            </a:r>
            <a:r>
              <a:rPr lang="en-US"/>
              <a:t> → PCI DSS 3.2.1 was officially </a:t>
            </a:r>
            <a:r>
              <a:rPr lang="en-US" b="1"/>
              <a:t>retired</a:t>
            </a:r>
            <a:r>
              <a:rPr lang="en-US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March 31, 2025</a:t>
            </a:r>
            <a:r>
              <a:rPr lang="en-US"/>
              <a:t> → Businesses must be </a:t>
            </a:r>
            <a:r>
              <a:rPr lang="en-US" b="1"/>
              <a:t>fully compliant</a:t>
            </a:r>
            <a:r>
              <a:rPr lang="en-US"/>
              <a:t> with PCI DSS 4.0.</a:t>
            </a:r>
          </a:p>
          <a:p>
            <a:pPr>
              <a:buFont typeface="Arial" panose="020B0604020202020204" pitchFamily="34" charset="0"/>
              <a:buNone/>
            </a:pPr>
            <a:endParaRPr lang="en-US"/>
          </a:p>
          <a:p>
            <a:r>
              <a:rPr lang="en-US" b="1"/>
              <a:t>Ketan:</a:t>
            </a:r>
            <a:r>
              <a:rPr lang="en-US"/>
              <a:t> What does this mean for hospitality businesses?</a:t>
            </a:r>
            <a:br>
              <a:rPr lang="en-US"/>
            </a:br>
            <a:r>
              <a:rPr lang="en-US" b="1"/>
              <a:t>George:</a:t>
            </a:r>
            <a:r>
              <a:rPr lang="en-US"/>
              <a:t> With less than a </a:t>
            </a:r>
            <a:r>
              <a:rPr lang="en-US" b="1"/>
              <a:t>year left</a:t>
            </a:r>
            <a:r>
              <a:rPr lang="en-US"/>
              <a:t>, businesses must start implementing </a:t>
            </a:r>
            <a:r>
              <a:rPr lang="en-US" b="1"/>
              <a:t>compliance changes now</a:t>
            </a:r>
            <a:r>
              <a:rPr lang="en-US"/>
              <a:t>.</a:t>
            </a:r>
          </a:p>
          <a:p>
            <a:endParaRPr lang="en-US"/>
          </a:p>
          <a:p>
            <a:r>
              <a:rPr lang="en-US"/>
              <a:t>https://</a:t>
            </a:r>
            <a:r>
              <a:rPr lang="en-US" err="1"/>
              <a:t>www.vecteezy.com</a:t>
            </a:r>
            <a:r>
              <a:rPr lang="en-US"/>
              <a:t>/vector-art/550395-traffic-light - creator Goff Brian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352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Ketan:</a:t>
            </a:r>
            <a:r>
              <a:rPr lang="en-US"/>
              <a:t> What are the significant changes in PCI DSS 4.0?</a:t>
            </a:r>
            <a:br>
              <a:rPr lang="en-US"/>
            </a:br>
            <a:r>
              <a:rPr lang="en-US" b="1"/>
              <a:t>George:</a:t>
            </a:r>
            <a:r>
              <a:rPr lang="en-US"/>
              <a:t> Key updates include:</a:t>
            </a:r>
          </a:p>
          <a:p>
            <a:pPr>
              <a:buFont typeface="+mj-lt"/>
              <a:buAutoNum type="arabicPeriod"/>
            </a:pPr>
            <a:r>
              <a:rPr lang="en-US" b="1"/>
              <a:t>Multi-Factor Authentication (MFA) Expansion</a:t>
            </a:r>
            <a:r>
              <a:rPr lang="en-US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Previously, MFA was required only for </a:t>
            </a:r>
            <a:r>
              <a:rPr lang="en-US" b="1"/>
              <a:t>remote access</a:t>
            </a:r>
            <a:r>
              <a:rPr lang="en-US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Now, </a:t>
            </a:r>
            <a:r>
              <a:rPr lang="en-US" b="1"/>
              <a:t>MFA is required for all access</a:t>
            </a:r>
            <a:r>
              <a:rPr lang="en-US"/>
              <a:t> to </a:t>
            </a:r>
            <a:r>
              <a:rPr lang="en-US" b="1"/>
              <a:t>Cardholder Data Environments (CDEs)</a:t>
            </a:r>
            <a:r>
              <a:rPr lang="en-US"/>
              <a:t>. </a:t>
            </a:r>
          </a:p>
          <a:p>
            <a:pPr>
              <a:buFont typeface="+mj-lt"/>
              <a:buAutoNum type="arabicPeriod"/>
            </a:pPr>
            <a:r>
              <a:rPr lang="en-US" b="1"/>
              <a:t>Enhanced Password Security</a:t>
            </a:r>
            <a:r>
              <a:rPr lang="en-US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Minimum password length increased from </a:t>
            </a:r>
            <a:r>
              <a:rPr lang="en-US" b="1"/>
              <a:t>7 to 12 characters</a:t>
            </a:r>
            <a:r>
              <a:rPr lang="en-US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Passwords must not be </a:t>
            </a:r>
            <a:r>
              <a:rPr lang="en-US" b="1"/>
              <a:t>hard-coded in files or scripts</a:t>
            </a:r>
            <a:r>
              <a:rPr lang="en-US"/>
              <a:t>. </a:t>
            </a:r>
          </a:p>
          <a:p>
            <a:pPr>
              <a:buFont typeface="+mj-lt"/>
              <a:buAutoNum type="arabicPeriod"/>
            </a:pPr>
            <a:r>
              <a:rPr lang="en-US" b="1"/>
              <a:t>Stronger Encryption Standards</a:t>
            </a:r>
            <a:r>
              <a:rPr lang="en-US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Enhanced encryption protocols for </a:t>
            </a:r>
            <a:r>
              <a:rPr lang="en-US" b="1"/>
              <a:t>cardholder data in transit and at rest</a:t>
            </a:r>
            <a:r>
              <a:rPr lang="en-US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Applies to systems like </a:t>
            </a:r>
            <a:r>
              <a:rPr lang="en-US" b="1"/>
              <a:t>Property Management Systems (PMS)</a:t>
            </a:r>
            <a:r>
              <a:rPr lang="en-US"/>
              <a:t> and </a:t>
            </a:r>
            <a:r>
              <a:rPr lang="en-US" b="1"/>
              <a:t>Point of Sale (POS) terminals</a:t>
            </a:r>
            <a:r>
              <a:rPr lang="en-US"/>
              <a:t>.</a:t>
            </a:r>
          </a:p>
          <a:p>
            <a:pPr>
              <a:buFont typeface="+mj-lt"/>
              <a:buAutoNum type="arabicPeriod"/>
            </a:pPr>
            <a:r>
              <a:rPr lang="en-US" b="1"/>
              <a:t>Increased Security Testing</a:t>
            </a:r>
            <a:r>
              <a:rPr lang="en-US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More frequent </a:t>
            </a:r>
            <a:r>
              <a:rPr lang="en-US" b="1"/>
              <a:t>vulnerability assessments</a:t>
            </a:r>
            <a:r>
              <a:rPr lang="en-US"/>
              <a:t> and </a:t>
            </a:r>
            <a:r>
              <a:rPr lang="en-US" b="1"/>
              <a:t>penetration testing</a:t>
            </a:r>
            <a:r>
              <a:rPr lang="en-US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/>
              <a:t>Emphasis on </a:t>
            </a:r>
            <a:r>
              <a:rPr lang="en-US" b="1"/>
              <a:t>continuous monitoring</a:t>
            </a:r>
            <a:r>
              <a:rPr lang="en-US"/>
              <a:t> and </a:t>
            </a:r>
            <a:r>
              <a:rPr lang="en-US" b="1"/>
              <a:t>risk assessments</a:t>
            </a:r>
            <a:r>
              <a:rPr lang="en-US"/>
              <a:t>.</a:t>
            </a:r>
          </a:p>
          <a:p>
            <a:r>
              <a:rPr lang="en-US"/>
              <a:t>These updates necessitate </a:t>
            </a:r>
            <a:r>
              <a:rPr lang="en-US" b="1"/>
              <a:t>IT system upgrades</a:t>
            </a:r>
            <a:r>
              <a:rPr lang="en-US"/>
              <a:t> and </a:t>
            </a:r>
            <a:r>
              <a:rPr lang="en-US" b="1"/>
              <a:t>comprehensive staff training</a:t>
            </a:r>
            <a:r>
              <a:rPr lang="en-US"/>
              <a:t> within the hospitality sector.</a:t>
            </a:r>
          </a:p>
          <a:p>
            <a:endParaRPr lang="en-US"/>
          </a:p>
          <a:p>
            <a:r>
              <a:rPr lang="en-US"/>
              <a:t>https://msendpointmgr.com/2018/07/17/enabling-microsoft-mfa-for-users-in-the-organization-without-user-interaction/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42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Ketan:</a:t>
            </a:r>
            <a:r>
              <a:rPr lang="en-US"/>
              <a:t> What other compliance concerns should hospitality businesses be aware of?</a:t>
            </a:r>
            <a:br>
              <a:rPr lang="en-US"/>
            </a:br>
            <a:r>
              <a:rPr lang="en-US" b="1"/>
              <a:t>George:</a:t>
            </a:r>
            <a:r>
              <a:rPr lang="en-US"/>
              <a:t> Beyond </a:t>
            </a:r>
            <a:r>
              <a:rPr lang="en-US" b="1"/>
              <a:t>PCI DSS 4.0</a:t>
            </a:r>
            <a:r>
              <a:rPr lang="en-US"/>
              <a:t>, hospitality businesses must address additional compliance and cybersecurity risks: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GDPR (General Data Protection Regulation)</a:t>
            </a:r>
            <a:endParaRPr lang="en-US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/>
              <a:t>Applies to </a:t>
            </a:r>
            <a:r>
              <a:rPr lang="en-US" b="1"/>
              <a:t>hotels accepting EU guests</a:t>
            </a:r>
            <a:r>
              <a:rPr lang="en-US"/>
              <a:t>, regardless of location.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/>
              <a:t>Requires </a:t>
            </a:r>
            <a:r>
              <a:rPr lang="en-US" b="1"/>
              <a:t>guest consent for data collection</a:t>
            </a:r>
            <a:r>
              <a:rPr lang="en-US"/>
              <a:t> and </a:t>
            </a:r>
            <a:r>
              <a:rPr lang="en-US" b="1"/>
              <a:t>strict data retention policies</a:t>
            </a:r>
            <a:r>
              <a:rPr lang="en-US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/>
              <a:t>Heavy penalties for non-compliance—up to </a:t>
            </a:r>
            <a:r>
              <a:rPr lang="en-US" b="1"/>
              <a:t>€20M or 4% of global revenue</a:t>
            </a:r>
            <a:r>
              <a:rPr lang="en-US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U.S. Privacy Laws (CCPA, CPRA, etc.)</a:t>
            </a:r>
            <a:endParaRPr lang="en-US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/>
              <a:t>California Consumer Privacy Act (CCPA)</a:t>
            </a:r>
            <a:r>
              <a:rPr lang="en-US"/>
              <a:t> and </a:t>
            </a:r>
            <a:r>
              <a:rPr lang="en-US" b="1"/>
              <a:t>California Privacy Rights Act (CPRA)</a:t>
            </a:r>
            <a:r>
              <a:rPr lang="en-US"/>
              <a:t> require transparency in </a:t>
            </a:r>
            <a:r>
              <a:rPr lang="en-US" b="1"/>
              <a:t>how guest data is collected, stored, and shared</a:t>
            </a:r>
            <a:r>
              <a:rPr lang="en-US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/>
              <a:t>Other states, including </a:t>
            </a:r>
            <a:r>
              <a:rPr lang="en-US" b="1"/>
              <a:t>Virginia (VCDPA) and Colorado (</a:t>
            </a:r>
            <a:r>
              <a:rPr lang="en-US" b="1" err="1"/>
              <a:t>ColoPA</a:t>
            </a:r>
            <a:r>
              <a:rPr lang="en-US" b="1"/>
              <a:t>)</a:t>
            </a:r>
            <a:r>
              <a:rPr lang="en-US"/>
              <a:t>, are introducing similar regulations.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Ransomware &amp; Cyber Threats</a:t>
            </a:r>
            <a:endParaRPr lang="en-US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/>
              <a:t>Hospitality is a top target</a:t>
            </a:r>
            <a:r>
              <a:rPr lang="en-US"/>
              <a:t> for ransomware due to sensitive guest data.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/>
              <a:t>Cybercriminals now </a:t>
            </a:r>
            <a:r>
              <a:rPr lang="en-US" b="1"/>
              <a:t>steal data before encrypting systems</a:t>
            </a:r>
            <a:r>
              <a:rPr lang="en-US"/>
              <a:t>—threatening to release it if a ransom isn’t paid.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/>
              <a:t>The best defense includes </a:t>
            </a:r>
            <a:r>
              <a:rPr lang="en-US" b="1"/>
              <a:t>network segmentation, data backups, and endpoint detection &amp; response (EDR) tools</a:t>
            </a:r>
            <a:r>
              <a:rPr lang="en-US"/>
              <a:t>.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/>
              <a:t>https://riskonnect.com/risk-management-information-systems/compliance-vs-risk-management/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3814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Ketan:</a:t>
            </a:r>
            <a:r>
              <a:rPr lang="en-US"/>
              <a:t> How has ransomware evolved in recent years?</a:t>
            </a:r>
            <a:br>
              <a:rPr lang="en-US"/>
            </a:br>
            <a:r>
              <a:rPr lang="en-US" b="1"/>
              <a:t>George:</a:t>
            </a:r>
            <a:r>
              <a:rPr lang="en-US"/>
              <a:t> Ransomware attacks are no longer </a:t>
            </a:r>
            <a:r>
              <a:rPr lang="en-US" b="1"/>
              <a:t>just about encrypting files</a:t>
            </a:r>
            <a:r>
              <a:rPr lang="en-US"/>
              <a:t>. Today, hackers first </a:t>
            </a:r>
            <a:r>
              <a:rPr lang="en-US" b="1"/>
              <a:t>steal customer data</a:t>
            </a:r>
            <a:r>
              <a:rPr lang="en-US"/>
              <a:t>, then encrypt systems, and demand ransom.</a:t>
            </a:r>
          </a:p>
          <a:p>
            <a:endParaRPr lang="en-US" b="1"/>
          </a:p>
          <a:p>
            <a:r>
              <a:rPr lang="en-US" b="1"/>
              <a:t>Ketan:</a:t>
            </a:r>
            <a:r>
              <a:rPr lang="en-US"/>
              <a:t> Why is this an even bigger threat now?</a:t>
            </a:r>
            <a:br>
              <a:rPr lang="en-US"/>
            </a:br>
            <a:r>
              <a:rPr lang="en-US" b="1"/>
              <a:t>George:</a:t>
            </a:r>
            <a:endParaRPr lang="en-US"/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Even if </a:t>
            </a:r>
            <a:r>
              <a:rPr lang="en-US" b="1"/>
              <a:t>a business refuses to pay</a:t>
            </a:r>
            <a:r>
              <a:rPr lang="en-US"/>
              <a:t>, attackers will </a:t>
            </a:r>
            <a:r>
              <a:rPr lang="en-US" b="1"/>
              <a:t>sell or publish stolen guest and payment data</a:t>
            </a:r>
            <a:r>
              <a:rPr lang="en-US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Hotels, resorts, and restaurants</a:t>
            </a:r>
            <a:r>
              <a:rPr lang="en-US"/>
              <a:t> are attractive because they store </a:t>
            </a:r>
            <a:r>
              <a:rPr lang="en-US" b="1"/>
              <a:t>payment details, passport numbers, and PII</a:t>
            </a:r>
            <a:r>
              <a:rPr lang="en-US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Hackers use </a:t>
            </a:r>
            <a:r>
              <a:rPr lang="en-US" b="1"/>
              <a:t>phishing, remote access vulnerabilities, and outdated systems</a:t>
            </a:r>
            <a:r>
              <a:rPr lang="en-US"/>
              <a:t> to break in.</a:t>
            </a:r>
          </a:p>
          <a:p>
            <a:endParaRPr lang="en-US" b="1"/>
          </a:p>
          <a:p>
            <a:r>
              <a:rPr lang="en-US" b="1"/>
              <a:t>Ketan:</a:t>
            </a:r>
            <a:r>
              <a:rPr lang="en-US"/>
              <a:t> How can businesses protect themselves?</a:t>
            </a:r>
            <a:br>
              <a:rPr lang="en-US"/>
            </a:br>
            <a:r>
              <a:rPr lang="en-US" b="1"/>
              <a:t>George:</a:t>
            </a:r>
            <a:endParaRPr lang="en-US"/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Implement frequent data backups</a:t>
            </a:r>
            <a:r>
              <a:rPr lang="en-US"/>
              <a:t>—stored securely and offline.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Strengthen authentication controls</a:t>
            </a:r>
            <a:r>
              <a:rPr lang="en-US"/>
              <a:t> (e.g., enforce MFA for remote access).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/>
              <a:t>Monitor network activity in real time</a:t>
            </a:r>
            <a:r>
              <a:rPr lang="en-US"/>
              <a:t> with Security Operations Centers (SOCs).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54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kpema@defenovate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0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15ED073-39DD-3AB7-89E9-6C0E951D4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2600" y="883349"/>
            <a:ext cx="8178799" cy="509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8965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866" y="621311"/>
            <a:ext cx="6056111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Changing</a:t>
            </a:r>
            <a:b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Ransomware Landscape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6740291" cy="36697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Data theft now happens before encryption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000">
              <a:solidFill>
                <a:schemeClr val="tx1"/>
              </a:solidFill>
            </a:endParaRP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Hackers use stolen data to pressure victims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000">
              <a:solidFill>
                <a:schemeClr val="tx1"/>
              </a:solidFill>
            </a:endParaRP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Hospitality sector heavily targeted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9DAE18F-6C30-0051-DA68-A781BEE99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Ransomware 101: What Is Ransomware and How Can You Protect Your Business?">
            <a:extLst>
              <a:ext uri="{FF2B5EF4-FFF2-40B4-BE49-F238E27FC236}">
                <a16:creationId xmlns:a16="http://schemas.microsoft.com/office/drawing/2014/main" id="{1F39A4CB-B225-F9B0-E3E2-CE07D2DDE1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598" y="4382023"/>
            <a:ext cx="3066953" cy="1618488"/>
          </a:xfrm>
          <a:prstGeom prst="rect">
            <a:avLst/>
          </a:prstGeom>
          <a:noFill/>
          <a:effectLst>
            <a:softEdge rad="38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70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866" y="621311"/>
            <a:ext cx="6056111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High-Profile Breaches in Hospitality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6164457" cy="396639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algn="l" defTabSz="914400">
              <a:lnSpc>
                <a:spcPct val="90000"/>
              </a:lnSpc>
            </a:pPr>
            <a:r>
              <a:rPr lang="en-US" sz="2800" b="1">
                <a:solidFill>
                  <a:schemeClr val="tx1"/>
                </a:solidFill>
              </a:rPr>
              <a:t>MGM Resorts International (2023)</a:t>
            </a:r>
          </a:p>
          <a:p>
            <a:pPr marL="360363" indent="-263525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10.6M guest records leaked</a:t>
            </a:r>
          </a:p>
          <a:p>
            <a:pPr marL="360363" indent="-263525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Name</a:t>
            </a:r>
            <a:r>
              <a:rPr lang="en-CA" sz="2800">
                <a:solidFill>
                  <a:schemeClr val="tx1"/>
                </a:solidFill>
              </a:rPr>
              <a:t>, contact information, gender, date of birth, and driver’s license number</a:t>
            </a:r>
            <a:endParaRPr lang="en-US" sz="2800">
              <a:solidFill>
                <a:schemeClr val="tx1"/>
              </a:solidFill>
            </a:endParaRPr>
          </a:p>
          <a:p>
            <a:pPr algn="l" defTabSz="914400">
              <a:lnSpc>
                <a:spcPct val="90000"/>
              </a:lnSpc>
            </a:pPr>
            <a:endParaRPr lang="en-US" sz="2800">
              <a:solidFill>
                <a:schemeClr val="tx1"/>
              </a:solidFill>
            </a:endParaRPr>
          </a:p>
          <a:p>
            <a:pPr algn="l" defTabSz="914400">
              <a:lnSpc>
                <a:spcPct val="90000"/>
              </a:lnSpc>
            </a:pPr>
            <a:r>
              <a:rPr lang="en-US" sz="2800" b="1">
                <a:solidFill>
                  <a:schemeClr val="tx1"/>
                </a:solidFill>
              </a:rPr>
              <a:t>Motel One (2023)</a:t>
            </a:r>
          </a:p>
          <a:p>
            <a:pPr marL="360363" indent="-214313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24M customer files accessed</a:t>
            </a:r>
          </a:p>
          <a:p>
            <a:pPr marL="360363" indent="-176213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Name, address, email, telephone, small amount of CC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800">
              <a:solidFill>
                <a:schemeClr val="tx1"/>
              </a:solidFill>
            </a:endParaRPr>
          </a:p>
          <a:p>
            <a:pPr marL="9525" algn="l" defTabSz="914400">
              <a:lnSpc>
                <a:spcPct val="90000"/>
              </a:lnSpc>
            </a:pPr>
            <a:r>
              <a:rPr lang="en-US" sz="2800" b="1">
                <a:solidFill>
                  <a:schemeClr val="tx1"/>
                </a:solidFill>
              </a:rPr>
              <a:t>Caesars Entertainment (2023)</a:t>
            </a:r>
          </a:p>
          <a:p>
            <a:pPr marL="360363" indent="-214313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Loyalty Program database stolen</a:t>
            </a:r>
          </a:p>
          <a:p>
            <a:pPr marL="360363" indent="-214313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Third-Party Vendor with privileged access</a:t>
            </a:r>
          </a:p>
          <a:p>
            <a:pPr marL="360363" indent="-214313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Name, address, driver’s license number and SSN</a:t>
            </a:r>
          </a:p>
          <a:p>
            <a:pPr marL="360363" indent="-214313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8-K Filing required with SEC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9DAE18F-6C30-0051-DA68-A781BEE99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0773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0D19A3-320C-809A-73CE-7E10009A5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3028A4-F846-B04E-9558-F051F95A1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7E050AE6-45B1-0994-AEBE-775A7EF99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FD8068-F26C-D7D6-6ACC-C1A7C2346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52E475-EC1C-5335-6272-0C98F0D14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0866" y="621311"/>
            <a:ext cx="6056111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High-Profile Breaches in Hospitality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CE6F65-8EBC-32D0-56EB-082ADD9551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6164457" cy="39663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2000" b="1">
                <a:solidFill>
                  <a:schemeClr val="tx1"/>
                </a:solidFill>
              </a:rPr>
              <a:t>Omni Hotel (2024)</a:t>
            </a:r>
          </a:p>
          <a:p>
            <a:pPr marL="360363" indent="-263525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Took systems offline</a:t>
            </a:r>
          </a:p>
          <a:p>
            <a:pPr marL="360363" indent="-263525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Only cash and room charges accepted</a:t>
            </a:r>
            <a:r>
              <a:rPr lang="en-CA" sz="2000">
                <a:solidFill>
                  <a:schemeClr val="tx1"/>
                </a:solidFill>
              </a:rPr>
              <a:t> </a:t>
            </a:r>
            <a:endParaRPr lang="en-US" sz="2000">
              <a:solidFill>
                <a:schemeClr val="tx1"/>
              </a:solidFill>
            </a:endParaRPr>
          </a:p>
          <a:p>
            <a:pPr algn="l" defTabSz="914400">
              <a:lnSpc>
                <a:spcPct val="90000"/>
              </a:lnSpc>
            </a:pPr>
            <a:endParaRPr lang="en-US" sz="2000">
              <a:solidFill>
                <a:schemeClr val="tx1"/>
              </a:solidFill>
            </a:endParaRPr>
          </a:p>
          <a:p>
            <a:pPr algn="l" defTabSz="914400">
              <a:lnSpc>
                <a:spcPct val="90000"/>
              </a:lnSpc>
            </a:pPr>
            <a:r>
              <a:rPr lang="en-US" sz="2000" b="1" err="1">
                <a:solidFill>
                  <a:schemeClr val="tx1"/>
                </a:solidFill>
              </a:rPr>
              <a:t>Otelier</a:t>
            </a:r>
            <a:r>
              <a:rPr lang="en-US" sz="2000" b="1">
                <a:solidFill>
                  <a:schemeClr val="tx1"/>
                </a:solidFill>
              </a:rPr>
              <a:t> (2024)</a:t>
            </a:r>
          </a:p>
          <a:p>
            <a:pPr marL="360363" indent="-176213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Ransomware</a:t>
            </a:r>
          </a:p>
          <a:p>
            <a:pPr marL="360363" indent="-176213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Guest reservations and email addresses</a:t>
            </a:r>
          </a:p>
          <a:p>
            <a:pPr marL="360363" indent="-176213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Hackers maintained access for 3 months until being discovered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CCAE281-D7E0-8524-D9C6-277C92411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3873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867" y="621311"/>
            <a:ext cx="4751673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/>
              <a:t>Breach Costs</a:t>
            </a:r>
            <a:endParaRPr lang="en-US" sz="35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6636405" cy="44361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2000" b="1">
                <a:solidFill>
                  <a:schemeClr val="tx1"/>
                </a:solidFill>
              </a:rPr>
              <a:t>MGM Resorts:</a:t>
            </a: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>
                <a:solidFill>
                  <a:schemeClr val="tx1"/>
                </a:solidFill>
              </a:rPr>
              <a:t>$145 M (</a:t>
            </a:r>
            <a:r>
              <a:rPr lang="en-US" sz="1600">
                <a:solidFill>
                  <a:schemeClr val="tx1"/>
                </a:solidFill>
              </a:rPr>
              <a:t>$100M in revenue and $45M in fines)</a:t>
            </a:r>
          </a:p>
          <a:p>
            <a:pPr algn="l" defTabSz="914400">
              <a:lnSpc>
                <a:spcPct val="90000"/>
              </a:lnSpc>
            </a:pPr>
            <a:endParaRPr lang="en-US" sz="1400">
              <a:solidFill>
                <a:schemeClr val="tx1"/>
              </a:solidFill>
            </a:endParaRPr>
          </a:p>
          <a:p>
            <a:pPr algn="l" defTabSz="914400">
              <a:lnSpc>
                <a:spcPct val="90000"/>
              </a:lnSpc>
            </a:pPr>
            <a:r>
              <a:rPr lang="en-US" sz="2000" b="1">
                <a:solidFill>
                  <a:schemeClr val="tx1"/>
                </a:solidFill>
              </a:rPr>
              <a:t>Motel One</a:t>
            </a: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>
                <a:solidFill>
                  <a:schemeClr val="tx1"/>
                </a:solidFill>
              </a:rPr>
              <a:t>An undisclosed amount of losses</a:t>
            </a:r>
          </a:p>
          <a:p>
            <a:pPr algn="l" defTabSz="914400">
              <a:lnSpc>
                <a:spcPct val="90000"/>
              </a:lnSpc>
            </a:pPr>
            <a:endParaRPr lang="en-US" sz="1200">
              <a:solidFill>
                <a:schemeClr val="tx1"/>
              </a:solidFill>
            </a:endParaRPr>
          </a:p>
          <a:p>
            <a:pPr algn="l" defTabSz="914400">
              <a:lnSpc>
                <a:spcPct val="90000"/>
              </a:lnSpc>
            </a:pPr>
            <a:r>
              <a:rPr lang="en-US" sz="2000" b="1">
                <a:solidFill>
                  <a:schemeClr val="tx1"/>
                </a:solidFill>
              </a:rPr>
              <a:t>Caesars Entertainment</a:t>
            </a: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>
                <a:solidFill>
                  <a:schemeClr val="tx1"/>
                </a:solidFill>
              </a:rPr>
              <a:t>$15 M paid to hackers for ransom</a:t>
            </a: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>
                <a:solidFill>
                  <a:schemeClr val="tx1"/>
                </a:solidFill>
              </a:rPr>
              <a:t>Significant financial impact</a:t>
            </a:r>
          </a:p>
          <a:p>
            <a:pPr algn="l" defTabSz="914400">
              <a:lnSpc>
                <a:spcPct val="90000"/>
              </a:lnSpc>
            </a:pPr>
            <a:endParaRPr lang="en-US" sz="1200">
              <a:solidFill>
                <a:schemeClr val="tx1"/>
              </a:solidFill>
            </a:endParaRPr>
          </a:p>
          <a:p>
            <a:pPr algn="l" defTabSz="914400">
              <a:lnSpc>
                <a:spcPct val="90000"/>
              </a:lnSpc>
            </a:pPr>
            <a:endParaRPr lang="en-US" sz="2000">
              <a:solidFill>
                <a:srgbClr val="FF0000"/>
              </a:solidFill>
            </a:endParaRPr>
          </a:p>
          <a:p>
            <a:pPr algn="l" defTabSz="914400">
              <a:lnSpc>
                <a:spcPct val="90000"/>
              </a:lnSpc>
            </a:pPr>
            <a:r>
              <a:rPr lang="en-US" sz="2000" b="1">
                <a:solidFill>
                  <a:schemeClr val="tx1"/>
                </a:solidFill>
              </a:rPr>
              <a:t>IBM: </a:t>
            </a:r>
            <a:r>
              <a:rPr lang="en-US" sz="2000">
                <a:solidFill>
                  <a:schemeClr val="tx1"/>
                </a:solidFill>
              </a:rPr>
              <a:t>Average cost/breach in Hospitality – $3.36M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9DAE18F-6C30-0051-DA68-A781BEE99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3849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867" y="621311"/>
            <a:ext cx="5339174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Fines Associated with PCI</a:t>
            </a:r>
            <a:b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Non-Compliance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6056111" cy="36697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Up to $100 per stolen card in fines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800">
              <a:solidFill>
                <a:schemeClr val="tx1"/>
              </a:solidFill>
            </a:endParaRP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Liability for fraud losses from stolen cards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800">
              <a:solidFill>
                <a:schemeClr val="tx1"/>
              </a:solidFill>
            </a:endParaRP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Legal fees and breach notification costs</a:t>
            </a: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9DAE18F-6C30-0051-DA68-A781BEE99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4751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866" y="621311"/>
            <a:ext cx="6794540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Unique Challenges in Hospitality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929" y="2100105"/>
            <a:ext cx="7599967" cy="3669759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High employee turnover makes training difficult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800">
              <a:solidFill>
                <a:schemeClr val="tx1"/>
              </a:solidFill>
            </a:endParaRPr>
          </a:p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Legacy PMS &amp; other systems may lack security updates</a:t>
            </a:r>
          </a:p>
          <a:p>
            <a:pPr marL="687388" lvl="1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Accounting systems</a:t>
            </a:r>
          </a:p>
          <a:p>
            <a:pPr marL="687388" lvl="1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Guest </a:t>
            </a:r>
            <a:r>
              <a:rPr lang="en-US" sz="2400" err="1">
                <a:solidFill>
                  <a:schemeClr val="tx1"/>
                </a:solidFill>
              </a:rPr>
              <a:t>Wifi</a:t>
            </a:r>
            <a:endParaRPr lang="en-US" sz="2400">
              <a:solidFill>
                <a:schemeClr val="tx1"/>
              </a:solidFill>
            </a:endParaRPr>
          </a:p>
          <a:p>
            <a:pPr marL="687388" lvl="1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Office communication (O365 or Google for Business)</a:t>
            </a:r>
            <a:br>
              <a:rPr lang="en-US" sz="2400">
                <a:solidFill>
                  <a:schemeClr val="tx1"/>
                </a:solidFill>
              </a:rPr>
            </a:br>
            <a:endParaRPr lang="en-US" sz="2400">
              <a:solidFill>
                <a:schemeClr val="tx1"/>
              </a:solidFill>
            </a:endParaRPr>
          </a:p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Third-party vendors increase the complexity</a:t>
            </a:r>
          </a:p>
          <a:p>
            <a:pPr marL="687388" lvl="1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Bars, restaurants and direct booking websites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9DAE18F-6C30-0051-DA68-A781BEE99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1580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866" y="621311"/>
            <a:ext cx="6056111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Best Practices for PCI DSS 4.0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929" y="2100105"/>
            <a:ext cx="7393489" cy="36697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Use P2PE &amp; tokenization to reduce risk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800">
              <a:solidFill>
                <a:schemeClr val="tx1"/>
              </a:solidFill>
            </a:endParaRPr>
          </a:p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Implement MFA &amp; strong authentication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800">
              <a:solidFill>
                <a:schemeClr val="tx1"/>
              </a:solidFill>
            </a:endParaRPr>
          </a:p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Encrypt all cardholder data in transit and at rest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9DAE18F-6C30-0051-DA68-A781BEE99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8778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867" y="621311"/>
            <a:ext cx="5486850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Implementation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324664" cy="36697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Minimize Scope if possible</a:t>
            </a:r>
          </a:p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800">
              <a:solidFill>
                <a:schemeClr val="tx1"/>
              </a:solidFill>
            </a:endParaRPr>
          </a:p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Conduct a PCI DSS 4.0 gap assessment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800">
              <a:solidFill>
                <a:schemeClr val="tx1"/>
              </a:solidFill>
            </a:endParaRPr>
          </a:p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Prioritize authentication &amp; encryption updates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800">
              <a:solidFill>
                <a:schemeClr val="tx1"/>
              </a:solidFill>
            </a:endParaRPr>
          </a:p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Train staff &amp; improve security awareness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9DAE18F-6C30-0051-DA68-A781BEE99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2838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E34BFB-59BE-6B80-D1B1-02D0002C4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BD4FF80-3021-A705-1E7D-9C40CB875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C6273B51-9734-9E1B-59BA-14394B6290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2F846C-6BD7-F364-9488-F5C79B1BD9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41E59F-5187-AE91-4AA0-258CD89B16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0867" y="621311"/>
            <a:ext cx="5339366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Breach Incident Response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4CAD63-30E7-30D7-FF73-38E6BAF6E0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6499204" cy="366975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Have a plan in place</a:t>
            </a:r>
          </a:p>
          <a:p>
            <a:pPr marL="685800" lvl="1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Support from ownership top-down</a:t>
            </a:r>
          </a:p>
          <a:p>
            <a:pPr marL="685800" lvl="1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Get support from an expert (finding gaps)</a:t>
            </a:r>
            <a:br>
              <a:rPr lang="en-US" sz="2400">
                <a:solidFill>
                  <a:schemeClr val="tx1"/>
                </a:solidFill>
              </a:rPr>
            </a:br>
            <a:endParaRPr lang="en-US" sz="1500">
              <a:solidFill>
                <a:schemeClr val="tx1"/>
              </a:solidFill>
            </a:endParaRP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Have your staff rehearse the plan</a:t>
            </a:r>
          </a:p>
          <a:p>
            <a:pPr marL="685800" lvl="1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Identify</a:t>
            </a:r>
          </a:p>
          <a:p>
            <a:pPr marL="685800" lvl="1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Contain</a:t>
            </a:r>
          </a:p>
          <a:p>
            <a:pPr marL="685800" lvl="1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Eradicate</a:t>
            </a:r>
          </a:p>
          <a:p>
            <a:pPr marL="685800" lvl="1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Fortify</a:t>
            </a:r>
          </a:p>
          <a:p>
            <a:pPr marL="685800" lvl="1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Lessons Learned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5B298DC-435A-88FA-EA78-AC49E13A8A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2448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4A0ADB-039D-A57B-EC99-4F777F99F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B53E7B-2FDF-28AE-52CB-45FF2F79D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084B6513-4C4E-595E-686B-913338D06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4219F37-8FF2-916E-0585-A2A1CB97A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277168-65DA-A31B-2127-CA17601715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0866" y="621311"/>
            <a:ext cx="5683495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Responding to a Breach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5CD3B5-90C0-FC3C-61B4-62F3BEAD72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29" y="2100105"/>
            <a:ext cx="7236173" cy="36697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2800">
                <a:solidFill>
                  <a:schemeClr val="tx1"/>
                </a:solidFill>
              </a:rPr>
              <a:t>Ensure Cyber insurance will provide you with:</a:t>
            </a:r>
          </a:p>
          <a:p>
            <a:pPr marL="685800" lvl="1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A Cyber Attorney</a:t>
            </a:r>
          </a:p>
          <a:p>
            <a:pPr marL="685800" lvl="1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Incident Response support</a:t>
            </a:r>
          </a:p>
          <a:p>
            <a:pPr marL="685800" lvl="1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Breach Coach</a:t>
            </a:r>
          </a:p>
          <a:p>
            <a:pPr marL="685800" lvl="1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Negotiators</a:t>
            </a:r>
          </a:p>
          <a:p>
            <a:pPr marL="685800" lvl="1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PR Firm for reputation management</a:t>
            </a:r>
          </a:p>
          <a:p>
            <a:pPr marL="685800" lvl="1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Compliance guidance</a:t>
            </a:r>
          </a:p>
          <a:p>
            <a:pPr marL="1143000" lvl="2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/>
                </a:solidFill>
              </a:rPr>
              <a:t>Each state and some countries have unique</a:t>
            </a:r>
            <a:br>
              <a:rPr lang="en-US" sz="2000">
                <a:solidFill>
                  <a:schemeClr val="tx1"/>
                </a:solidFill>
              </a:rPr>
            </a:br>
            <a:r>
              <a:rPr lang="en-US" sz="2000">
                <a:solidFill>
                  <a:schemeClr val="tx1"/>
                </a:solidFill>
              </a:rPr>
              <a:t>requirements for privacy reporting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32B00D2-1A94-E3A7-F4D7-9B4D7445D2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636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65D910-148F-CD34-6259-64796F9D3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EC0148-452D-9B62-057F-B226DECE7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35685F41-C0A7-6C3B-008D-61A1F2813C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341059-207B-6FF5-5012-DCB27FE53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2A91A7-891A-627A-1083-AE14ABF0D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0866" y="621311"/>
            <a:ext cx="4139831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9F8902-0F19-35C2-F60D-732DCC1AE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570470" cy="36697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2800">
                <a:solidFill>
                  <a:schemeClr val="tx1"/>
                </a:solidFill>
              </a:rPr>
              <a:t>PCI DSS 4.0:Essential Compliance for Hospitality</a:t>
            </a:r>
          </a:p>
          <a:p>
            <a:pPr marL="457200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800">
              <a:solidFill>
                <a:schemeClr val="tx1"/>
              </a:solidFill>
            </a:endParaRPr>
          </a:p>
          <a:p>
            <a:pPr marL="914400" lvl="1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March 20, 2025</a:t>
            </a:r>
          </a:p>
          <a:p>
            <a:pPr marL="914400" lvl="1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10:00 AM - 11:30 AM EST</a:t>
            </a:r>
          </a:p>
          <a:p>
            <a:pPr marL="914400" lvl="1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400">
              <a:solidFill>
                <a:schemeClr val="tx1"/>
              </a:solidFill>
            </a:endParaRPr>
          </a:p>
          <a:p>
            <a:pPr marL="914400" lvl="1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OHLA President &amp; CEO: </a:t>
            </a:r>
            <a:r>
              <a:rPr lang="en-US" sz="2400" b="1">
                <a:solidFill>
                  <a:schemeClr val="tx1"/>
                </a:solidFill>
              </a:rPr>
              <a:t>Joe </a:t>
            </a:r>
            <a:r>
              <a:rPr lang="en-US" sz="2400" b="1" err="1">
                <a:solidFill>
                  <a:schemeClr val="tx1"/>
                </a:solidFill>
              </a:rPr>
              <a:t>Savarise</a:t>
            </a:r>
            <a:endParaRPr lang="en-US" sz="2400" b="1">
              <a:solidFill>
                <a:schemeClr val="tx1"/>
              </a:solidFill>
            </a:endParaRPr>
          </a:p>
          <a:p>
            <a:pPr marL="914400" lvl="1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Meeting Chair: </a:t>
            </a:r>
            <a:r>
              <a:rPr lang="en-US" sz="2400" b="1">
                <a:solidFill>
                  <a:schemeClr val="tx1"/>
                </a:solidFill>
              </a:rPr>
              <a:t>Ketan Pema</a:t>
            </a:r>
          </a:p>
          <a:p>
            <a:pPr marL="914400" lvl="1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PCI Compliance Expert: </a:t>
            </a:r>
            <a:r>
              <a:rPr lang="en-US" sz="2400" b="1">
                <a:solidFill>
                  <a:schemeClr val="tx1"/>
                </a:solidFill>
              </a:rPr>
              <a:t>George Plytas</a:t>
            </a:r>
          </a:p>
          <a:p>
            <a:pPr defTabSz="914400">
              <a:lnSpc>
                <a:spcPct val="90000"/>
              </a:lnSpc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BAEE501-0233-BF2D-D60F-14761BE29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070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867" y="621311"/>
            <a:ext cx="5486850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Conclusion &amp; Next Steps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324664" cy="36697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Start PCI DSS 4.0 compliance efforts now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800">
              <a:solidFill>
                <a:schemeClr val="tx1"/>
              </a:solidFill>
            </a:endParaRPr>
          </a:p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Protect guest payment data &amp; avoid fines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800">
              <a:solidFill>
                <a:schemeClr val="tx1"/>
              </a:solidFill>
            </a:endParaRPr>
          </a:p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Reach out for expert guidance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9DAE18F-6C30-0051-DA68-A781BEE99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78664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Triangle 37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175" y="1188637"/>
            <a:ext cx="2292825" cy="4480726"/>
          </a:xfrm>
        </p:spPr>
        <p:txBody>
          <a:bodyPr>
            <a:normAutofit/>
          </a:bodyPr>
          <a:lstStyle/>
          <a:p>
            <a:pPr algn="r"/>
            <a:r>
              <a:rPr lang="en-US" sz="4000" dirty="0"/>
              <a:t>Next Steps &amp; Future Webinar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09C2752-84BA-9C6B-F682-06F0511F96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063686"/>
              </p:ext>
            </p:extLst>
          </p:nvPr>
        </p:nvGraphicFramePr>
        <p:xfrm>
          <a:off x="3933444" y="1188637"/>
          <a:ext cx="3671840" cy="448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A head with a light bulb&#10;&#10;AI-generated content may be incorrect.">
            <a:extLst>
              <a:ext uri="{FF2B5EF4-FFF2-40B4-BE49-F238E27FC236}">
                <a16:creationId xmlns:a16="http://schemas.microsoft.com/office/drawing/2014/main" id="{30A7A181-6CDE-3F52-3D0F-5BD35F736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E0ABDE-15BE-4275-4DEB-65AFEC994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1E159-EB72-7ED2-7783-F4CFF9019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1234EA3D-5FED-EFAC-020A-95FC5ED99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326143-B89A-C72D-1D8C-107BD765A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1B120B-3703-6B86-E98C-E97250773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0866" y="621311"/>
            <a:ext cx="6056111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 dirty="0">
                <a:latin typeface="+mj-lt"/>
                <a:ea typeface="+mj-ea"/>
                <a:cs typeface="+mj-cs"/>
              </a:rPr>
              <a:t>OHLA Innovation </a:t>
            </a:r>
            <a:r>
              <a:rPr lang="en-US" sz="3500" dirty="0"/>
              <a:t>&amp;</a:t>
            </a:r>
            <a:r>
              <a:rPr lang="en-US" sz="3500" kern="1200" dirty="0">
                <a:latin typeface="+mj-lt"/>
                <a:ea typeface="+mj-ea"/>
                <a:cs typeface="+mj-cs"/>
              </a:rPr>
              <a:t> Technology Committee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50ACB-7E07-133A-B25B-8EA54A01E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6056111" cy="36697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Thank you</a:t>
            </a:r>
          </a:p>
          <a:p>
            <a:pPr marL="457200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Free One-Hour Assessment</a:t>
            </a:r>
            <a:endParaRPr lang="en-US" sz="2400">
              <a:solidFill>
                <a:schemeClr val="tx1"/>
              </a:solidFill>
            </a:endParaRPr>
          </a:p>
          <a:p>
            <a:pPr marL="457200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800">
              <a:solidFill>
                <a:schemeClr val="tx1"/>
              </a:solidFill>
              <a:ea typeface="Calibri"/>
              <a:cs typeface="Calibri"/>
            </a:endParaRP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  <a:hlinkClick r:id="rId2"/>
              </a:rPr>
              <a:t>kpema@defenovate.com</a:t>
            </a:r>
            <a:endParaRPr lang="en-US" sz="2800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800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513-255-5847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442AED9-1A7E-5B1A-563B-7689C47E83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58883DE-A68E-0B2C-B76D-75B2B70FA0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2239" y="2923247"/>
            <a:ext cx="3105319" cy="3155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873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866" y="621311"/>
            <a:ext cx="6056111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What is PCI DSS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6056111" cy="36697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Global security standard for protecting payment card data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800">
              <a:solidFill>
                <a:schemeClr val="tx1"/>
              </a:solidFill>
            </a:endParaRP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Formed by major card brands (Visa, MC, Amex, Discover, JCB)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800">
              <a:solidFill>
                <a:schemeClr val="tx1"/>
              </a:solidFill>
            </a:endParaRP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First introduced in 2004, updated periodically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9DAE18F-6C30-0051-DA68-A781BEE99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Official PCI Security Standards Council Site - Verify PCI Compliance,  Download Data Security and Credit Card Security Standards">
            <a:extLst>
              <a:ext uri="{FF2B5EF4-FFF2-40B4-BE49-F238E27FC236}">
                <a16:creationId xmlns:a16="http://schemas.microsoft.com/office/drawing/2014/main" id="{8529F084-C859-3327-B957-04DBD691D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012002"/>
            <a:ext cx="2548334" cy="766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3054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0A3173-DF23-65BC-B93E-583F570CD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3DC5F13-B7D0-39AB-EE12-87B13D6D4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B27CF018-2894-D689-5366-7ED6159C46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CE3A570-762E-BF90-9E93-5EA5237AA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4A1090-434E-5A3D-1BC9-0E18A8822E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0866" y="621311"/>
            <a:ext cx="6056111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/>
              <a:t>PCI DSS Compliance Oversight</a:t>
            </a:r>
            <a:endParaRPr lang="en-US" sz="35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A214ED-7488-EEE9-2605-41A8F49FA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6056111" cy="3669759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CA" sz="2800" b="1">
                <a:solidFill>
                  <a:schemeClr val="tx1"/>
                </a:solidFill>
              </a:rPr>
              <a:t>PCI SSC:</a:t>
            </a:r>
            <a:r>
              <a:rPr lang="en-CA" sz="2800">
                <a:solidFill>
                  <a:schemeClr val="tx1"/>
                </a:solidFill>
              </a:rPr>
              <a:t> Sets the standards and guidelines</a:t>
            </a:r>
            <a:br>
              <a:rPr lang="en-CA" sz="2800">
                <a:solidFill>
                  <a:schemeClr val="tx1"/>
                </a:solidFill>
              </a:rPr>
            </a:br>
            <a:endParaRPr lang="en-CA" sz="2800">
              <a:solidFill>
                <a:schemeClr val="tx1"/>
              </a:solidFill>
            </a:endParaRP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CA" sz="2800" b="1">
                <a:solidFill>
                  <a:schemeClr val="tx1"/>
                </a:solidFill>
              </a:rPr>
              <a:t>Card Brands &amp; Acquirers:</a:t>
            </a:r>
            <a:r>
              <a:rPr lang="en-CA" sz="2800">
                <a:solidFill>
                  <a:schemeClr val="tx1"/>
                </a:solidFill>
              </a:rPr>
              <a:t> Handle enforcement, can levy fines, and restrict processing privileges</a:t>
            </a:r>
            <a:br>
              <a:rPr lang="en-CA" sz="2800">
                <a:solidFill>
                  <a:schemeClr val="tx1"/>
                </a:solidFill>
              </a:rPr>
            </a:br>
            <a:endParaRPr lang="en-CA" sz="2800">
              <a:solidFill>
                <a:schemeClr val="tx1"/>
              </a:solidFill>
            </a:endParaRP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CA" sz="2800" b="1">
                <a:solidFill>
                  <a:schemeClr val="tx1"/>
                </a:solidFill>
              </a:rPr>
              <a:t>Merchants:</a:t>
            </a:r>
            <a:r>
              <a:rPr lang="en-CA" sz="2800">
                <a:solidFill>
                  <a:schemeClr val="tx1"/>
                </a:solidFill>
              </a:rPr>
              <a:t> Must maintain compliance to avoid fines, fees, or loss of credit card </a:t>
            </a:r>
            <a:r>
              <a:rPr lang="en-CA" sz="2800" u="sng">
                <a:solidFill>
                  <a:schemeClr val="tx1"/>
                </a:solidFill>
              </a:rPr>
              <a:t>processing privileges</a:t>
            </a:r>
            <a:r>
              <a:rPr lang="en-CA" sz="280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7B15BFC-91DD-3833-A35E-9BC16B41B1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1469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379DB2-15B4-1BFB-B90E-0FF22A26D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7EDBE4-E756-0F14-99BD-7A683F25CF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03FB0BEE-49D5-6309-AC71-E1B3BDD5FB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41ED08-9F15-F73B-00B9-68A986074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2975DC-080E-4218-2F26-62C5C981A0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0866" y="621311"/>
            <a:ext cx="6056111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/>
              <a:t>PCI DSS Merchant Levels</a:t>
            </a:r>
            <a:endParaRPr lang="en-US" sz="35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0164CD-3655-B6A2-3719-B54A6EAF7A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6056111" cy="4340024"/>
          </a:xfrm>
        </p:spPr>
        <p:txBody>
          <a:bodyPr vert="horz" lIns="91440" tIns="45720" rIns="91440" bIns="45720" rtlCol="0" anchor="t">
            <a:normAutofit fontScale="32500" lnSpcReduction="20000"/>
          </a:bodyPr>
          <a:lstStyle/>
          <a:p>
            <a:pPr algn="l" defTabSz="914400">
              <a:lnSpc>
                <a:spcPct val="90000"/>
              </a:lnSpc>
            </a:pPr>
            <a:r>
              <a:rPr lang="en-CA" sz="8600">
                <a:solidFill>
                  <a:schemeClr val="tx1"/>
                </a:solidFill>
              </a:rPr>
              <a:t>Transaction volumes dictate levels</a:t>
            </a:r>
          </a:p>
          <a:p>
            <a:pPr marL="9525" algn="l"/>
            <a:r>
              <a:rPr lang="en-CA" sz="5400" b="1">
                <a:solidFill>
                  <a:schemeClr val="tx1"/>
                </a:solidFill>
              </a:rPr>
              <a:t>Note:</a:t>
            </a:r>
            <a:r>
              <a:rPr lang="en-CA" sz="5400">
                <a:solidFill>
                  <a:schemeClr val="tx1"/>
                </a:solidFill>
              </a:rPr>
              <a:t> Transactions count, not $ amount</a:t>
            </a:r>
            <a:endParaRPr lang="en-CA" sz="5100">
              <a:solidFill>
                <a:schemeClr val="tx1"/>
              </a:solidFill>
            </a:endParaRPr>
          </a:p>
          <a:p>
            <a:pPr marL="9525" algn="l"/>
            <a:endParaRPr lang="en-CA" sz="5100" b="1">
              <a:solidFill>
                <a:schemeClr val="tx1"/>
              </a:solidFill>
            </a:endParaRPr>
          </a:p>
          <a:p>
            <a:pPr marL="9525" algn="l"/>
            <a:r>
              <a:rPr lang="en-CA" sz="5500" b="1">
                <a:solidFill>
                  <a:schemeClr val="tx1"/>
                </a:solidFill>
              </a:rPr>
              <a:t>Level 1</a:t>
            </a:r>
            <a:r>
              <a:rPr lang="en-CA" sz="5500">
                <a:solidFill>
                  <a:schemeClr val="tx1"/>
                </a:solidFill>
              </a:rPr>
              <a:t> - </a:t>
            </a:r>
            <a:r>
              <a:rPr lang="en-CA" sz="5500" b="1">
                <a:solidFill>
                  <a:schemeClr val="tx1"/>
                </a:solidFill>
              </a:rPr>
              <a:t>Over 6 million</a:t>
            </a:r>
          </a:p>
          <a:p>
            <a:pPr marL="449263" lvl="1" indent="-234950" algn="l">
              <a:buFont typeface="Arial" panose="020B0604020202020204" pitchFamily="34" charset="0"/>
              <a:buChar char="•"/>
            </a:pPr>
            <a:r>
              <a:rPr lang="en-CA" sz="5500">
                <a:solidFill>
                  <a:schemeClr val="tx1"/>
                </a:solidFill>
              </a:rPr>
              <a:t>Any merchant that has suffered a data breach</a:t>
            </a:r>
          </a:p>
          <a:p>
            <a:pPr marL="449263" lvl="1" indent="-234950" algn="l">
              <a:buFont typeface="Arial" panose="020B0604020202020204" pitchFamily="34" charset="0"/>
              <a:buChar char="•"/>
            </a:pPr>
            <a:r>
              <a:rPr lang="en-CA" sz="5500">
                <a:solidFill>
                  <a:schemeClr val="tx1"/>
                </a:solidFill>
              </a:rPr>
              <a:t>Intense annual audit by a QSA auditor </a:t>
            </a:r>
          </a:p>
          <a:p>
            <a:pPr marL="9525" algn="l"/>
            <a:br>
              <a:rPr lang="en-CA" sz="4300" b="1">
                <a:solidFill>
                  <a:schemeClr val="tx1"/>
                </a:solidFill>
              </a:rPr>
            </a:br>
            <a:r>
              <a:rPr lang="en-CA" sz="5500" b="1">
                <a:solidFill>
                  <a:schemeClr val="tx1"/>
                </a:solidFill>
              </a:rPr>
              <a:t>Level 2</a:t>
            </a:r>
            <a:r>
              <a:rPr lang="en-CA" sz="5500">
                <a:solidFill>
                  <a:schemeClr val="tx1"/>
                </a:solidFill>
              </a:rPr>
              <a:t> - </a:t>
            </a:r>
            <a:r>
              <a:rPr lang="en-CA" sz="5500" b="1">
                <a:solidFill>
                  <a:schemeClr val="tx1"/>
                </a:solidFill>
              </a:rPr>
              <a:t>1 million to 6 million</a:t>
            </a:r>
          </a:p>
          <a:p>
            <a:pPr marL="360363" lvl="1" indent="-176213" algn="l">
              <a:buFont typeface="Arial" panose="020B0604020202020204" pitchFamily="34" charset="0"/>
              <a:buChar char="•"/>
            </a:pPr>
            <a:r>
              <a:rPr lang="en-CA" sz="5500">
                <a:solidFill>
                  <a:schemeClr val="tx1"/>
                </a:solidFill>
              </a:rPr>
              <a:t>Self Assessment Questionnaire (SAQ) validated by QSA</a:t>
            </a:r>
          </a:p>
          <a:p>
            <a:pPr marL="9525" algn="l"/>
            <a:br>
              <a:rPr lang="en-CA" sz="4300" b="1">
                <a:solidFill>
                  <a:schemeClr val="tx1"/>
                </a:solidFill>
              </a:rPr>
            </a:br>
            <a:r>
              <a:rPr lang="en-CA" sz="5500" b="1">
                <a:solidFill>
                  <a:schemeClr val="tx1"/>
                </a:solidFill>
              </a:rPr>
              <a:t>Level 3</a:t>
            </a:r>
            <a:r>
              <a:rPr lang="en-CA" sz="5500">
                <a:solidFill>
                  <a:schemeClr val="tx1"/>
                </a:solidFill>
              </a:rPr>
              <a:t>  - </a:t>
            </a:r>
            <a:r>
              <a:rPr lang="en-CA" sz="5500" b="1">
                <a:solidFill>
                  <a:schemeClr val="tx1"/>
                </a:solidFill>
              </a:rPr>
              <a:t>20,000 to 1 million</a:t>
            </a:r>
          </a:p>
          <a:p>
            <a:pPr marL="360363" indent="-176213" algn="l">
              <a:buFont typeface="Arial" panose="020B0604020202020204" pitchFamily="34" charset="0"/>
              <a:buChar char="•"/>
            </a:pPr>
            <a:r>
              <a:rPr lang="en-CA" sz="5500" i="1">
                <a:solidFill>
                  <a:schemeClr val="tx1"/>
                </a:solidFill>
              </a:rPr>
              <a:t>E-commerce</a:t>
            </a:r>
            <a:r>
              <a:rPr lang="en-CA" sz="5500">
                <a:solidFill>
                  <a:schemeClr val="tx1"/>
                </a:solidFill>
              </a:rPr>
              <a:t> transactions annually require a SAQ</a:t>
            </a:r>
          </a:p>
          <a:p>
            <a:pPr marL="9525" algn="l"/>
            <a:br>
              <a:rPr lang="en-CA" sz="4300" b="1">
                <a:solidFill>
                  <a:schemeClr val="tx1"/>
                </a:solidFill>
              </a:rPr>
            </a:br>
            <a:r>
              <a:rPr lang="en-CA" sz="5500" b="1">
                <a:solidFill>
                  <a:schemeClr val="tx1"/>
                </a:solidFill>
              </a:rPr>
              <a:t>Level 4</a:t>
            </a:r>
            <a:r>
              <a:rPr lang="en-CA" sz="5500">
                <a:solidFill>
                  <a:schemeClr val="tx1"/>
                </a:solidFill>
              </a:rPr>
              <a:t> - </a:t>
            </a:r>
            <a:r>
              <a:rPr lang="en-CA" sz="5500" b="1">
                <a:solidFill>
                  <a:schemeClr val="tx1"/>
                </a:solidFill>
              </a:rPr>
              <a:t>Fewer than 20,000 E-commerce transactions</a:t>
            </a:r>
          </a:p>
          <a:p>
            <a:pPr marL="360363" indent="-263525" algn="l">
              <a:buFont typeface="Arial" panose="020B0604020202020204" pitchFamily="34" charset="0"/>
              <a:buChar char="•"/>
            </a:pPr>
            <a:r>
              <a:rPr lang="en-CA" sz="5500">
                <a:solidFill>
                  <a:schemeClr val="tx1"/>
                </a:solidFill>
              </a:rPr>
              <a:t>Or, up to 1 million total transactions (across all channels) annually require a SAQ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6DB6F56-6920-B86D-24A4-7246DB2CC0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3064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866" y="621311"/>
            <a:ext cx="6056111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Why is PCI DSS 4.0 Important</a:t>
            </a:r>
            <a:b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For Hospitality?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402028" cy="3669759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It is mandatory</a:t>
            </a:r>
          </a:p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800">
              <a:solidFill>
                <a:schemeClr val="tx1"/>
              </a:solidFill>
            </a:endParaRPr>
          </a:p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High-volume transactions, multiple payment touchpoints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800">
              <a:solidFill>
                <a:schemeClr val="tx1"/>
              </a:solidFill>
            </a:endParaRPr>
          </a:p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A frequent target of</a:t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800">
                <a:solidFill>
                  <a:schemeClr val="tx1"/>
                </a:solidFill>
              </a:rPr>
              <a:t>card data breaches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800">
              <a:solidFill>
                <a:schemeClr val="tx1"/>
              </a:solidFill>
            </a:endParaRPr>
          </a:p>
          <a:p>
            <a:pPr marL="230188" indent="-230188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Failure to comply</a:t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800">
                <a:solidFill>
                  <a:schemeClr val="tx1"/>
                </a:solidFill>
              </a:rPr>
              <a:t>may lead to fines </a:t>
            </a:r>
            <a:r>
              <a:rPr lang="en-US" sz="1800">
                <a:solidFill>
                  <a:schemeClr val="tx1"/>
                </a:solidFill>
              </a:rPr>
              <a:t>&amp;</a:t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800">
                <a:solidFill>
                  <a:schemeClr val="tx1"/>
                </a:solidFill>
              </a:rPr>
              <a:t>reputational damage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9DAE18F-6C30-0051-DA68-A781BEE99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ospitality data breaches and data security threats in hotels">
            <a:extLst>
              <a:ext uri="{FF2B5EF4-FFF2-40B4-BE49-F238E27FC236}">
                <a16:creationId xmlns:a16="http://schemas.microsoft.com/office/drawing/2014/main" id="{7C6C5D34-573B-6AED-63CC-DA92031C3F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9884" y="3312983"/>
            <a:ext cx="4539204" cy="2918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619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867" y="621311"/>
            <a:ext cx="5822482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Key PCI DSS 4.0 Deadlines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6539418" cy="36697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rgbClr val="FF0000"/>
                </a:solidFill>
              </a:rPr>
              <a:t>March 31, 2024</a:t>
            </a:r>
            <a:r>
              <a:rPr lang="en-US" sz="2800">
                <a:solidFill>
                  <a:schemeClr val="tx1"/>
                </a:solidFill>
              </a:rPr>
              <a:t>: PCI DSS 3.2.1 retired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000">
              <a:solidFill>
                <a:schemeClr val="tx1"/>
              </a:solidFill>
            </a:endParaRP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rgbClr val="FFC000"/>
                </a:solidFill>
              </a:rPr>
              <a:t>Grace Period is almost over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2800">
              <a:solidFill>
                <a:schemeClr val="tx1"/>
              </a:solidFill>
            </a:endParaRP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rgbClr val="00B050"/>
                </a:solidFill>
              </a:rPr>
              <a:t>March 31, 2025</a:t>
            </a:r>
            <a:r>
              <a:rPr lang="en-US" sz="2800">
                <a:solidFill>
                  <a:schemeClr val="tx1"/>
                </a:solidFill>
              </a:rPr>
              <a:t>: Full compliance required</a:t>
            </a: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6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9DAE18F-6C30-0051-DA68-A781BEE99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B7044D2-F3C4-3172-3164-B32DB17BC4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5631" y="2279216"/>
            <a:ext cx="1607165" cy="1607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934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7917" y="868731"/>
            <a:ext cx="6056111" cy="9096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Major Changes in PCI DSS 4.0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524087" cy="36697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MFA &amp; stronger encryption required</a:t>
            </a: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Expanded password security requirements</a:t>
            </a: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Risk Assessment (TRAs)</a:t>
            </a:r>
            <a:br>
              <a:rPr lang="en-US" sz="2400">
                <a:solidFill>
                  <a:schemeClr val="tx1"/>
                </a:solidFill>
              </a:rPr>
            </a:br>
            <a:endParaRPr lang="en-US" sz="1800">
              <a:solidFill>
                <a:schemeClr val="tx1"/>
              </a:solidFill>
            </a:endParaRPr>
          </a:p>
          <a:p>
            <a:pPr algn="l" defTabSz="914400">
              <a:lnSpc>
                <a:spcPct val="90000"/>
              </a:lnSpc>
            </a:pPr>
            <a:r>
              <a:rPr lang="en-US" sz="2400" b="1">
                <a:solidFill>
                  <a:schemeClr val="tx1"/>
                </a:solidFill>
              </a:rPr>
              <a:t>Emphasis:</a:t>
            </a: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200">
              <a:solidFill>
                <a:schemeClr val="tx1"/>
              </a:solidFill>
            </a:endParaRP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More frequent security testing</a:t>
            </a: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Logging and Monitoring</a:t>
            </a: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4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9DAE18F-6C30-0051-DA68-A781BEE99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EF1D35A7-0996-E22A-95EB-0E6F99BA0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143" y="5064097"/>
            <a:ext cx="3595688" cy="1078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849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866" y="621311"/>
            <a:ext cx="6056111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Other Compliance</a:t>
            </a:r>
            <a:b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Frameworks that apply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6056111" cy="36697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GDPR: Protecting EU guest data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1800">
              <a:solidFill>
                <a:schemeClr val="tx1"/>
              </a:solidFill>
            </a:endParaRP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State and federal privacy laws such as CCPA, CPRA, etc.</a:t>
            </a:r>
            <a:br>
              <a:rPr lang="en-US" sz="2800">
                <a:solidFill>
                  <a:schemeClr val="tx1"/>
                </a:solidFill>
              </a:rPr>
            </a:br>
            <a:endParaRPr lang="en-US" sz="1800">
              <a:solidFill>
                <a:schemeClr val="tx1"/>
              </a:solidFill>
            </a:endParaRPr>
          </a:p>
          <a:p>
            <a:pPr marL="228600"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Ransomware and cyber threats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9DAE18F-6C30-0051-DA68-A781BEE99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191500AB-AAE4-A5D1-588A-A10FF0E463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674" y="4688186"/>
            <a:ext cx="2164101" cy="1237595"/>
          </a:xfrm>
          <a:prstGeom prst="rect">
            <a:avLst/>
          </a:prstGeom>
          <a:noFill/>
          <a:effectLst>
            <a:softEdge rad="254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675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38C7EF7CD22341AD9273295377A27B" ma:contentTypeVersion="12" ma:contentTypeDescription="Create a new document." ma:contentTypeScope="" ma:versionID="37d73170c3c1c14f4f1c0e82cf16b2d1">
  <xsd:schema xmlns:xsd="http://www.w3.org/2001/XMLSchema" xmlns:xs="http://www.w3.org/2001/XMLSchema" xmlns:p="http://schemas.microsoft.com/office/2006/metadata/properties" xmlns:ns2="e83b5083-4625-4bcd-ad5f-ae14bf0014cd" xmlns:ns3="86e8384b-a091-434e-bdc0-cfa3aa19c25a" targetNamespace="http://schemas.microsoft.com/office/2006/metadata/properties" ma:root="true" ma:fieldsID="af84793634eb55bc858d5aff0eaa290a" ns2:_="" ns3:_="">
    <xsd:import namespace="e83b5083-4625-4bcd-ad5f-ae14bf0014cd"/>
    <xsd:import namespace="86e8384b-a091-434e-bdc0-cfa3aa19c2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3b5083-4625-4bcd-ad5f-ae14bf0014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92d05a27-a796-4e00-8492-16fd13244b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e8384b-a091-434e-bdc0-cfa3aa19c25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eddeba2-d251-49ed-a781-b41ba7f017a6}" ma:internalName="TaxCatchAll" ma:showField="CatchAllData" ma:web="86e8384b-a091-434e-bdc0-cfa3aa19c2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3b5083-4625-4bcd-ad5f-ae14bf0014cd">
      <Terms xmlns="http://schemas.microsoft.com/office/infopath/2007/PartnerControls"/>
    </lcf76f155ced4ddcb4097134ff3c332f>
    <TaxCatchAll xmlns="86e8384b-a091-434e-bdc0-cfa3aa19c25a" xsi:nil="true"/>
  </documentManagement>
</p:properties>
</file>

<file path=customXml/itemProps1.xml><?xml version="1.0" encoding="utf-8"?>
<ds:datastoreItem xmlns:ds="http://schemas.openxmlformats.org/officeDocument/2006/customXml" ds:itemID="{C40A7EC3-9A8E-4523-8AD0-C263942684D1}">
  <ds:schemaRefs>
    <ds:schemaRef ds:uri="86e8384b-a091-434e-bdc0-cfa3aa19c25a"/>
    <ds:schemaRef ds:uri="e83b5083-4625-4bcd-ad5f-ae14bf0014c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01284E4-057A-4EB1-B80D-D64E163EDD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9764B8-5085-4B87-AEC2-7D0A94DFB34B}">
  <ds:schemaRefs>
    <ds:schemaRef ds:uri="86e8384b-a091-434e-bdc0-cfa3aa19c25a"/>
    <ds:schemaRef ds:uri="e83b5083-4625-4bcd-ad5f-ae14bf0014c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22</Slides>
  <Notes>19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Introduction</vt:lpstr>
      <vt:lpstr>  What is PCI DSS</vt:lpstr>
      <vt:lpstr>PCI DSS Compliance Oversight</vt:lpstr>
      <vt:lpstr>PCI DSS Merchant Levels</vt:lpstr>
      <vt:lpstr>Why is PCI DSS 4.0 Important For Hospitality?</vt:lpstr>
      <vt:lpstr>Key PCI DSS 4.0 Deadlines</vt:lpstr>
      <vt:lpstr>Major Changes in PCI DSS 4.0</vt:lpstr>
      <vt:lpstr>Other Compliance Frameworks that apply</vt:lpstr>
      <vt:lpstr>The Changing Ransomware Landscape</vt:lpstr>
      <vt:lpstr>High-Profile Breaches in Hospitality</vt:lpstr>
      <vt:lpstr>High-Profile Breaches in Hospitality</vt:lpstr>
      <vt:lpstr>Breach Costs</vt:lpstr>
      <vt:lpstr>Fines Associated with PCI Non-Compliance</vt:lpstr>
      <vt:lpstr>Unique Challenges in Hospitality</vt:lpstr>
      <vt:lpstr>Best Practices for PCI DSS 4.0</vt:lpstr>
      <vt:lpstr>Implementation Strategy</vt:lpstr>
      <vt:lpstr>Breach Incident Response</vt:lpstr>
      <vt:lpstr>Responding to a Breach</vt:lpstr>
      <vt:lpstr>Conclusion &amp; Next Steps</vt:lpstr>
      <vt:lpstr>Next Steps &amp; Future Webinar</vt:lpstr>
      <vt:lpstr>OHLA Innovation &amp; Technology Committee Meeting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revision>9</cp:revision>
  <dcterms:created xsi:type="dcterms:W3CDTF">2013-01-27T09:14:16Z</dcterms:created>
  <dcterms:modified xsi:type="dcterms:W3CDTF">2025-03-20T13:19:06Z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0x0101006538C7EF7CD22341AD9273295377A27B</vt:lpwstr>
  </property>
  <property fmtid="{D5CDD505-2E9C-101B-9397-08002B2CF9AE}" pid="3" name="MediaServiceImageTags">
    <vt:lpwstr/>
  </property>
</Properties>
</file>